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0722C7-CB8F-48CD-A16E-A76EA456E2AE}" v="1538" dt="2021-02-15T11:22:45.1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4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4.svg"/><Relationship Id="rId5" Type="http://schemas.openxmlformats.org/officeDocument/2006/relationships/image" Target="../media/image12.png"/><Relationship Id="rId4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7DADE60A-AB65-4872-8632-1F8A61C430C2}"/>
              </a:ext>
            </a:extLst>
          </p:cNvPr>
          <p:cNvSpPr/>
          <p:nvPr/>
        </p:nvSpPr>
        <p:spPr>
          <a:xfrm>
            <a:off x="8342970" y="3817432"/>
            <a:ext cx="3187390" cy="2499732"/>
          </a:xfrm>
          <a:prstGeom prst="rect">
            <a:avLst/>
          </a:prstGeom>
          <a:solidFill>
            <a:schemeClr val="tx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7717" y="-1594829"/>
            <a:ext cx="9139896" cy="3480829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>
                <a:latin typeface="Comic Sans MS"/>
                <a:cs typeface="Calibri Light"/>
              </a:rPr>
              <a:t>СОБЫТИЯ ДЛЯ БИЗНЕСА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7716" y="2648000"/>
            <a:ext cx="7402165" cy="2288271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en-US" sz="2400" dirty="0">
                <a:latin typeface="Comic Sans MS"/>
                <a:cs typeface="Calibri"/>
              </a:rPr>
              <a:t>ПОИСК МЕРОПРИЯТИЙ НА ПЛАТФОРМЕ:</a:t>
            </a:r>
            <a:endParaRPr lang="ru-RU"/>
          </a:p>
          <a:p>
            <a:pPr algn="l"/>
            <a:endParaRPr lang="en-US" sz="2400" i="1" dirty="0">
              <a:latin typeface="Comic Sans MS"/>
              <a:ea typeface="+mn-lt"/>
              <a:cs typeface="+mn-lt"/>
            </a:endParaRPr>
          </a:p>
          <a:p>
            <a:pPr algn="l"/>
            <a:r>
              <a:rPr lang="en-US" sz="2400" i="1" dirty="0">
                <a:latin typeface="Comic Sans MS"/>
                <a:ea typeface="+mn-lt"/>
                <a:cs typeface="+mn-lt"/>
              </a:rPr>
              <a:t>- </a:t>
            </a:r>
            <a:r>
              <a:rPr lang="en-US" sz="2400" i="1" dirty="0" err="1">
                <a:latin typeface="Comic Sans MS"/>
                <a:ea typeface="+mn-lt"/>
                <a:cs typeface="+mn-lt"/>
              </a:rPr>
              <a:t>Брокерские</a:t>
            </a:r>
            <a:r>
              <a:rPr lang="en-US" sz="2400" i="1" dirty="0">
                <a:latin typeface="Comic Sans MS"/>
                <a:ea typeface="+mn-lt"/>
                <a:cs typeface="+mn-lt"/>
              </a:rPr>
              <a:t> </a:t>
            </a:r>
            <a:r>
              <a:rPr lang="en-US" sz="2400" i="1" dirty="0" err="1">
                <a:latin typeface="Comic Sans MS"/>
                <a:ea typeface="+mn-lt"/>
                <a:cs typeface="+mn-lt"/>
              </a:rPr>
              <a:t>мероприятия</a:t>
            </a:r>
            <a:endParaRPr lang="en-US" sz="2400" i="1">
              <a:latin typeface="Comic Sans MS"/>
              <a:ea typeface="+mn-lt"/>
              <a:cs typeface="+mn-lt"/>
            </a:endParaRPr>
          </a:p>
          <a:p>
            <a:pPr algn="l"/>
            <a:r>
              <a:rPr lang="en-US" sz="2400" b="1" i="1" u="sng" dirty="0">
                <a:latin typeface="Comic Sans MS"/>
                <a:ea typeface="+mn-lt"/>
                <a:cs typeface="+mn-lt"/>
              </a:rPr>
              <a:t/>
            </a:r>
            <a:br>
              <a:rPr lang="en-US" sz="2400" b="1" i="1" u="sng" dirty="0">
                <a:latin typeface="Comic Sans MS"/>
                <a:ea typeface="+mn-lt"/>
                <a:cs typeface="+mn-lt"/>
              </a:rPr>
            </a:br>
            <a:r>
              <a:rPr lang="en-US" sz="2400" i="1" dirty="0">
                <a:latin typeface="Comic Sans MS"/>
                <a:ea typeface="+mn-lt"/>
                <a:cs typeface="+mn-lt"/>
              </a:rPr>
              <a:t>- </a:t>
            </a:r>
            <a:r>
              <a:rPr lang="en-US" sz="2400" i="1" dirty="0" err="1">
                <a:latin typeface="Comic Sans MS"/>
                <a:ea typeface="+mn-lt"/>
                <a:cs typeface="+mn-lt"/>
              </a:rPr>
              <a:t>Торговые</a:t>
            </a:r>
            <a:r>
              <a:rPr lang="en-US" sz="2400" i="1" dirty="0">
                <a:latin typeface="Comic Sans MS"/>
                <a:ea typeface="+mn-lt"/>
                <a:cs typeface="+mn-lt"/>
              </a:rPr>
              <a:t> </a:t>
            </a:r>
            <a:r>
              <a:rPr lang="en-US" sz="2400" i="1" dirty="0" err="1">
                <a:latin typeface="Comic Sans MS"/>
                <a:ea typeface="+mn-lt"/>
                <a:cs typeface="+mn-lt"/>
              </a:rPr>
              <a:t>миссии</a:t>
            </a:r>
            <a:r>
              <a:rPr lang="en-US" sz="2400" i="1" dirty="0">
                <a:latin typeface="Comic Sans MS"/>
                <a:ea typeface="+mn-lt"/>
                <a:cs typeface="+mn-lt"/>
              </a:rPr>
              <a:t> </a:t>
            </a:r>
            <a:endParaRPr lang="en-US" i="1" dirty="0">
              <a:latin typeface="Calibri" panose="020F0502020204030204"/>
              <a:ea typeface="+mn-lt"/>
              <a:cs typeface="+mn-lt"/>
            </a:endParaRPr>
          </a:p>
          <a:p>
            <a:pPr algn="l"/>
            <a:r>
              <a:rPr lang="en-US" sz="2400" i="1" dirty="0">
                <a:latin typeface="Comic Sans MS"/>
                <a:ea typeface="+mn-lt"/>
                <a:cs typeface="+mn-lt"/>
              </a:rPr>
              <a:t/>
            </a:r>
            <a:br>
              <a:rPr lang="en-US" sz="2400" i="1" dirty="0">
                <a:latin typeface="Comic Sans MS"/>
                <a:ea typeface="+mn-lt"/>
                <a:cs typeface="+mn-lt"/>
              </a:rPr>
            </a:br>
            <a:r>
              <a:rPr lang="en-US" sz="2400" i="1" dirty="0">
                <a:latin typeface="Comic Sans MS"/>
                <a:ea typeface="+mn-lt"/>
                <a:cs typeface="+mn-lt"/>
              </a:rPr>
              <a:t>- </a:t>
            </a:r>
            <a:r>
              <a:rPr lang="en-US" sz="2400" i="1" dirty="0" err="1">
                <a:latin typeface="Comic Sans MS"/>
                <a:ea typeface="+mn-lt"/>
                <a:cs typeface="+mn-lt"/>
              </a:rPr>
              <a:t>Конференции</a:t>
            </a:r>
            <a:r>
              <a:rPr lang="en-US" sz="2400" i="1" dirty="0">
                <a:latin typeface="Comic Sans MS"/>
                <a:ea typeface="+mn-lt"/>
                <a:cs typeface="+mn-lt"/>
              </a:rPr>
              <a:t> и </a:t>
            </a:r>
            <a:r>
              <a:rPr lang="en-US" sz="2400" i="1" dirty="0" err="1">
                <a:latin typeface="Comic Sans MS"/>
                <a:ea typeface="+mn-lt"/>
                <a:cs typeface="+mn-lt"/>
              </a:rPr>
              <a:t>семинары</a:t>
            </a:r>
            <a:r>
              <a:rPr lang="en-US" sz="2400" i="1" dirty="0">
                <a:latin typeface="Comic Sans MS"/>
                <a:cs typeface="Calibri"/>
              </a:rPr>
              <a:t> </a:t>
            </a:r>
            <a:endParaRPr lang="en-US" i="1">
              <a:cs typeface="Calibri"/>
            </a:endParaRPr>
          </a:p>
        </p:txBody>
      </p:sp>
      <p:pic>
        <p:nvPicPr>
          <p:cNvPr id="23" name="Рисунок 23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xmlns="" id="{8A3B5DD6-0089-4C35-B72E-0B24852496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0766" y="5644679"/>
            <a:ext cx="3012688" cy="605275"/>
          </a:xfrm>
          <a:prstGeom prst="rect">
            <a:avLst/>
          </a:prstGeom>
        </p:spPr>
      </p:pic>
      <p:pic>
        <p:nvPicPr>
          <p:cNvPr id="24" name="Рисунок 2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xmlns="" id="{016DBC51-0311-4D71-8A76-110B4A8CC6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5718" y="4752817"/>
            <a:ext cx="2743200" cy="827830"/>
          </a:xfrm>
          <a:prstGeom prst="rect">
            <a:avLst/>
          </a:prstGeom>
        </p:spPr>
      </p:pic>
      <p:pic>
        <p:nvPicPr>
          <p:cNvPr id="25" name="Рисунок 25">
            <a:extLst>
              <a:ext uri="{FF2B5EF4-FFF2-40B4-BE49-F238E27FC236}">
                <a16:creationId xmlns:a16="http://schemas.microsoft.com/office/drawing/2014/main" xmlns="" id="{0925646A-B9C3-4AAD-BFED-CC82592107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790" y="3887013"/>
            <a:ext cx="1219200" cy="923925"/>
          </a:xfrm>
          <a:prstGeom prst="rect">
            <a:avLst/>
          </a:prstGeom>
        </p:spPr>
      </p:pic>
      <p:pic>
        <p:nvPicPr>
          <p:cNvPr id="26" name="Рисунок 26">
            <a:extLst>
              <a:ext uri="{FF2B5EF4-FFF2-40B4-BE49-F238E27FC236}">
                <a16:creationId xmlns:a16="http://schemas.microsoft.com/office/drawing/2014/main" xmlns="" id="{1216CCCE-F30D-4370-81F0-DD9818EAF2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36014" y="3891077"/>
            <a:ext cx="1285875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2659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05D7AD-5E99-42CA-AE56-F519EF61B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898" y="401650"/>
            <a:ext cx="2918885" cy="1975624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Comic Sans MS"/>
                <a:cs typeface="Calibri Light"/>
              </a:rPr>
              <a:t>СОБЫТИЯ ДЛЯ БИЗНЕСА</a:t>
            </a:r>
          </a:p>
        </p:txBody>
      </p:sp>
      <p:pic>
        <p:nvPicPr>
          <p:cNvPr id="5" name="Рисунок 5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xmlns="" id="{BEFBB7E8-82A8-406F-A6F4-2000D8234C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00347" y="1305403"/>
            <a:ext cx="8101903" cy="4784315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51439DA-0221-4CB6-8190-CA5297A038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4898" y="2656055"/>
            <a:ext cx="3002519" cy="396611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z="3200" dirty="0">
                <a:latin typeface="Comic Sans MS"/>
                <a:cs typeface="Calibri"/>
              </a:rPr>
              <a:t>Найти список мероприятий на ближайший год можно в разделе "СОБЫТИЯ".</a:t>
            </a:r>
          </a:p>
          <a:p>
            <a:endParaRPr lang="ru-RU" dirty="0">
              <a:cs typeface="Calibri"/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E9F2B4B3-FF57-4512-AB72-D6EF988E34BB}"/>
              </a:ext>
            </a:extLst>
          </p:cNvPr>
          <p:cNvSpPr/>
          <p:nvPr/>
        </p:nvSpPr>
        <p:spPr>
          <a:xfrm>
            <a:off x="7683191" y="2562922"/>
            <a:ext cx="910682" cy="501805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7" descr="Назад со сплошной заливкой">
            <a:extLst>
              <a:ext uri="{FF2B5EF4-FFF2-40B4-BE49-F238E27FC236}">
                <a16:creationId xmlns:a16="http://schemas.microsoft.com/office/drawing/2014/main" xmlns="" id="{C2F44710-916B-4984-A760-1F4D82A009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-1260000">
            <a:off x="6698168" y="2665141"/>
            <a:ext cx="1063083" cy="970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5079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55428D4-BAFB-4180-8ACF-A2110FD8B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40659"/>
            <a:ext cx="10131425" cy="765985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Comic Sans MS"/>
                <a:cs typeface="Calibri Light"/>
              </a:rPr>
              <a:t>Виды мероприятий</a:t>
            </a:r>
            <a:endParaRPr lang="ru-RU" sz="4000" dirty="0">
              <a:latin typeface="Comic Sans M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6B1F61-0F4E-46E8-9E98-25F6A81C2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505" y="6441081"/>
            <a:ext cx="10131425" cy="15344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i="1" cap="all" dirty="0">
              <a:latin typeface="Comic Sans MS"/>
              <a:cs typeface="Calibri" panose="020F0502020204030204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48BF3A58-6590-417F-BAAA-EB1ED03D34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521399"/>
              </p:ext>
            </p:extLst>
          </p:nvPr>
        </p:nvGraphicFramePr>
        <p:xfrm>
          <a:off x="806823" y="1425388"/>
          <a:ext cx="10847328" cy="5033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5776">
                  <a:extLst>
                    <a:ext uri="{9D8B030D-6E8A-4147-A177-3AD203B41FA5}">
                      <a16:colId xmlns:a16="http://schemas.microsoft.com/office/drawing/2014/main" xmlns="" val="1729911276"/>
                    </a:ext>
                  </a:extLst>
                </a:gridCol>
                <a:gridCol w="3615776">
                  <a:extLst>
                    <a:ext uri="{9D8B030D-6E8A-4147-A177-3AD203B41FA5}">
                      <a16:colId xmlns:a16="http://schemas.microsoft.com/office/drawing/2014/main" xmlns="" val="1995824627"/>
                    </a:ext>
                  </a:extLst>
                </a:gridCol>
                <a:gridCol w="3615776">
                  <a:extLst>
                    <a:ext uri="{9D8B030D-6E8A-4147-A177-3AD203B41FA5}">
                      <a16:colId xmlns:a16="http://schemas.microsoft.com/office/drawing/2014/main" xmlns="" val="2717403294"/>
                    </a:ext>
                  </a:extLst>
                </a:gridCol>
              </a:tblGrid>
              <a:tr h="1129221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endParaRPr lang="ru-RU" sz="1800" b="0" i="0" u="none" strike="noStrike" noProof="0" dirty="0">
                        <a:latin typeface="Calibri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n-US" sz="1800" b="0" i="1" u="none" strike="noStrike" cap="all" noProof="0" dirty="0">
                          <a:solidFill>
                            <a:schemeClr val="tx1"/>
                          </a:solidFill>
                          <a:latin typeface="Comic Sans MS"/>
                        </a:rPr>
                        <a:t>БРОКЕРСКИЕ МЕРОПРИЯТИЯ   </a:t>
                      </a:r>
                      <a:endParaRPr lang="ru-RU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endParaRPr lang="en-US" sz="1800" b="0" i="0" u="none" strike="noStrike" noProof="0" dirty="0">
                        <a:latin typeface="Calibri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n-US" sz="1800" b="0" i="1" u="none" strike="noStrike" cap="all" noProof="0" dirty="0">
                          <a:solidFill>
                            <a:schemeClr val="tx1"/>
                          </a:solidFill>
                          <a:latin typeface="Comic Sans MS"/>
                        </a:rPr>
                        <a:t>ТОРГОВЫЕ МИССИИ     </a:t>
                      </a:r>
                      <a:endParaRPr lang="ru-RU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endParaRPr lang="en-US" sz="1800" b="0" i="0" u="none" strike="noStrike" noProof="0" dirty="0">
                        <a:latin typeface="Calibri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n-US" sz="1800" b="0" i="1" u="none" strike="noStrike" cap="all" noProof="0" dirty="0">
                          <a:solidFill>
                            <a:schemeClr val="tx1"/>
                          </a:solidFill>
                          <a:latin typeface="Comic Sans MS"/>
                        </a:rPr>
                        <a:t>КОНФЕРЕНЦИИ И СЕМИНАРЫ  </a:t>
                      </a:r>
                      <a:endParaRPr lang="ru-RU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28020428"/>
                  </a:ext>
                </a:extLst>
              </a:tr>
              <a:tr h="3903856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endParaRPr lang="en-US" sz="1400" b="0" i="0" u="none" strike="noStrike" cap="all" noProof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n-US" sz="1400" b="0" i="0" u="none" strike="noStrike" cap="all" noProof="0" dirty="0">
                          <a:solidFill>
                            <a:schemeClr val="tx1"/>
                          </a:solidFill>
                          <a:latin typeface="Calibri"/>
                        </a:rPr>
                        <a:t>БРОКЕРСКИЕ МЕРОПРИЯТИЯ - В2В встречи, ОБЪЕДИНЯЮщие ПРЕДПРИЯТИЯ ИДРУГИЕ ОРГАНИЗАЦИИ, КОТОРЫЕ </a:t>
                      </a:r>
                      <a:r>
                        <a:rPr lang="en-US" sz="1400" b="0" i="0" u="none" strike="noStrike" cap="all" noProof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ИЩУТ</a:t>
                      </a:r>
                      <a:r>
                        <a:rPr lang="ru-RU" sz="1400" b="0" i="0" u="none" strike="noStrike" cap="all" noProof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  </a:t>
                      </a:r>
                      <a:r>
                        <a:rPr lang="en-US" sz="1400" b="0" i="0" u="none" strike="noStrike" cap="all" noProof="0" dirty="0">
                          <a:solidFill>
                            <a:schemeClr val="tx1"/>
                          </a:solidFill>
                          <a:latin typeface="Calibri"/>
                        </a:rPr>
                        <a:t>  ПАРТНЕРОВ ДЛЯ РАЗВИТИЯ СВОИХ  </a:t>
                      </a:r>
                      <a:r>
                        <a:rPr lang="ru-RU" sz="1400" b="0" i="0" u="none" strike="noStrike" cap="all" noProof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             </a:t>
                      </a:r>
                      <a:r>
                        <a:rPr lang="en-US" sz="1400" b="0" i="0" u="none" strike="noStrike" cap="all" noProof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ПРОЕКТОВ</a:t>
                      </a:r>
                      <a:r>
                        <a:rPr lang="en-US" sz="1400" b="0" i="0" u="none" strike="noStrike" cap="all" noProof="0" dirty="0">
                          <a:solidFill>
                            <a:schemeClr val="tx1"/>
                          </a:solidFill>
                          <a:latin typeface="Calibri"/>
                        </a:rPr>
                        <a:t>. 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n-US" sz="1400" b="0" i="0" u="none" strike="noStrike" cap="all" noProof="0" dirty="0">
                          <a:solidFill>
                            <a:srgbClr val="FFFFFF"/>
                          </a:solidFill>
                          <a:latin typeface="Calibri"/>
                        </a:rPr>
                        <a:t/>
                      </a:r>
                      <a:br>
                        <a:rPr lang="en-US" sz="1400" b="0" i="0" u="none" strike="noStrike" cap="all" noProof="0" dirty="0">
                          <a:solidFill>
                            <a:srgbClr val="FFFFFF"/>
                          </a:solidFill>
                          <a:latin typeface="Calibri"/>
                        </a:rPr>
                      </a:br>
                      <a:r>
                        <a:rPr lang="en-US" sz="1400" b="0" i="0" u="none" strike="noStrike" cap="all" noProof="0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r>
                        <a:rPr lang="en-US" sz="1400" b="0" i="0" u="none" strike="noStrike" cap="all" noProof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ОНИ</a:t>
                      </a:r>
                      <a:r>
                        <a:rPr lang="en-US" sz="1400" b="0" i="0" u="none" strike="noStrike" cap="all" noProof="0" dirty="0">
                          <a:solidFill>
                            <a:schemeClr val="tx1"/>
                          </a:solidFill>
                          <a:latin typeface="Calibri"/>
                        </a:rPr>
                        <a:t> ЧАСТО ПРОХОДЯТ ОДНОВРЕМЕННО С МЕЖДУНАРОДНЫМИ ТОРГОВЫМИ  </a:t>
                      </a:r>
                      <a:r>
                        <a:rPr lang="ru-RU" sz="1400" b="0" i="0" u="none" strike="noStrike" cap="all" noProof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             </a:t>
                      </a:r>
                      <a:r>
                        <a:rPr lang="en-US" sz="1400" b="0" i="0" u="none" strike="noStrike" cap="all" noProof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ЯРМАРКАМИ</a:t>
                      </a:r>
                      <a:r>
                        <a:rPr lang="en-US" sz="1400" b="0" i="0" u="none" strike="noStrike" cap="all" noProof="0" dirty="0">
                          <a:solidFill>
                            <a:schemeClr val="tx1"/>
                          </a:solidFill>
                          <a:latin typeface="Calibri"/>
                        </a:rPr>
                        <a:t> И КОНФЕРЕНЦИЯМИ. 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n-US" sz="1400" b="0" i="0" u="none" strike="noStrike" cap="all" noProof="0" dirty="0">
                          <a:solidFill>
                            <a:srgbClr val="FFFFFF"/>
                          </a:solidFill>
                          <a:latin typeface="Calibri"/>
                        </a:rPr>
                        <a:t/>
                      </a:r>
                      <a:br>
                        <a:rPr lang="en-US" sz="1400" b="0" i="0" u="none" strike="noStrike" cap="all" noProof="0" dirty="0">
                          <a:solidFill>
                            <a:srgbClr val="FFFFFF"/>
                          </a:solidFill>
                          <a:latin typeface="Calibri"/>
                        </a:rPr>
                      </a:br>
                      <a:r>
                        <a:rPr lang="en-US" sz="1400" b="0" i="0" u="none" strike="noStrike" cap="all" noProof="0" dirty="0">
                          <a:solidFill>
                            <a:schemeClr val="tx1"/>
                          </a:solidFill>
                          <a:latin typeface="Calibri"/>
                        </a:rPr>
                        <a:t>УЧАСТНИКИ ДЕЛЯТСЯ СВОИМИ  </a:t>
                      </a:r>
                      <a:r>
                        <a:rPr lang="ru-RU" sz="1400" b="0" i="0" u="none" strike="noStrike" cap="all" noProof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                    </a:t>
                      </a:r>
                      <a:r>
                        <a:rPr lang="en-US" sz="1400" b="0" i="0" u="none" strike="noStrike" cap="all" noProof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ПРЕДЛОЖЕНИЯМИ</a:t>
                      </a:r>
                      <a:r>
                        <a:rPr lang="en-US" sz="1400" b="0" i="0" u="none" strike="noStrike" cap="all" noProof="0" dirty="0">
                          <a:solidFill>
                            <a:schemeClr val="tx1"/>
                          </a:solidFill>
                          <a:latin typeface="Calibri"/>
                        </a:rPr>
                        <a:t> ИЛИ ЗАПРОСАМИ О </a:t>
                      </a:r>
                      <a:r>
                        <a:rPr lang="ru-RU" sz="1400" b="0" i="0" u="none" strike="noStrike" cap="all" noProof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    </a:t>
                      </a:r>
                      <a:r>
                        <a:rPr lang="en-US" sz="1400" b="0" i="0" u="none" strike="noStrike" cap="all" noProof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cap="all" noProof="0" dirty="0">
                          <a:solidFill>
                            <a:schemeClr val="tx1"/>
                          </a:solidFill>
                          <a:latin typeface="Calibri"/>
                        </a:rPr>
                        <a:t>ПАРТНЕРСТВЕ И ЗАРАНЕЕ </a:t>
                      </a:r>
                      <a:r>
                        <a:rPr lang="en-US" sz="1400" b="0" i="0" u="none" strike="noStrike" cap="all" noProof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ПЛАНИРУЮТ</a:t>
                      </a:r>
                      <a:r>
                        <a:rPr lang="ru-RU" sz="1400" b="0" i="0" u="none" strike="noStrike" cap="all" noProof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      </a:t>
                      </a:r>
                      <a:r>
                        <a:rPr lang="en-US" sz="1400" b="0" i="0" u="none" strike="noStrike" cap="all" noProof="0" dirty="0">
                          <a:solidFill>
                            <a:schemeClr val="tx1"/>
                          </a:solidFill>
                          <a:latin typeface="Calibri"/>
                        </a:rPr>
                        <a:t>  ВСТРЕЧИ.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endParaRPr lang="ru-RU" sz="14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n-US" sz="1400" b="0" i="0" u="none" strike="noStrike" cap="all" noProof="0" dirty="0">
                          <a:solidFill>
                            <a:schemeClr val="tx1"/>
                          </a:solidFill>
                          <a:latin typeface="Calibri"/>
                        </a:rPr>
                        <a:t>ТОРГОВЫЕ МИССИИ /МИССИИ КОМПАНИЙ </a:t>
                      </a:r>
                      <a:r>
                        <a:rPr lang="en-US" sz="1400" b="0" i="0" u="none" strike="noStrike" cap="all" noProof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-ЭТО</a:t>
                      </a:r>
                      <a:r>
                        <a:rPr lang="en-US" sz="1400" b="0" i="0" u="none" strike="noStrike" cap="all" noProof="0" dirty="0">
                          <a:solidFill>
                            <a:schemeClr val="tx1"/>
                          </a:solidFill>
                          <a:latin typeface="Calibri"/>
                        </a:rPr>
                        <a:t>  МЕЖДУНАРОДНЫЕ ВИЗИТЫ  </a:t>
                      </a:r>
                      <a:r>
                        <a:rPr lang="ru-RU" sz="1400" b="0" i="0" u="none" strike="noStrike" cap="all" noProof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                </a:t>
                      </a:r>
                      <a:r>
                        <a:rPr lang="en-US" sz="1400" b="0" i="0" u="none" strike="noStrike" cap="all" noProof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НЕБОЛЬШИХ</a:t>
                      </a:r>
                      <a:r>
                        <a:rPr lang="en-US" sz="1400" b="0" i="0" u="none" strike="noStrike" cap="all" noProof="0" dirty="0">
                          <a:solidFill>
                            <a:schemeClr val="tx1"/>
                          </a:solidFill>
                          <a:latin typeface="Calibri"/>
                        </a:rPr>
                        <a:t> ГРУПП ПРЕДПРИЯТИЙ. 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n-US" sz="1400" b="0" i="0" u="none" strike="noStrike" cap="all" noProof="0" dirty="0">
                          <a:solidFill>
                            <a:srgbClr val="FFFFFF"/>
                          </a:solidFill>
                          <a:latin typeface="Calibri"/>
                        </a:rPr>
                        <a:t/>
                      </a:r>
                      <a:br>
                        <a:rPr lang="en-US" sz="1400" b="0" i="0" u="none" strike="noStrike" cap="all" noProof="0" dirty="0">
                          <a:solidFill>
                            <a:srgbClr val="FFFFFF"/>
                          </a:solidFill>
                          <a:latin typeface="Calibri"/>
                        </a:rPr>
                      </a:br>
                      <a:r>
                        <a:rPr lang="en-US" sz="1400" b="0" i="0" u="none" strike="noStrike" cap="all" noProof="0" dirty="0">
                          <a:solidFill>
                            <a:schemeClr val="tx1"/>
                          </a:solidFill>
                          <a:latin typeface="Calibri"/>
                        </a:rPr>
                        <a:t>БЛАГОДАРЯ ТЩАТЕЛЬНОЙ  ПОДГОТОВКЕ И </a:t>
                      </a:r>
                      <a:r>
                        <a:rPr lang="ru-RU" sz="1400" b="0" i="0" u="none" strike="noStrike" cap="all" noProof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</a:t>
                      </a:r>
                      <a:r>
                        <a:rPr lang="en-US" sz="1400" b="0" i="0" u="none" strike="noStrike" cap="all" noProof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ЗНАНИЮ</a:t>
                      </a:r>
                      <a:r>
                        <a:rPr lang="en-US" sz="1400" b="0" i="0" u="none" strike="noStrike" cap="all" noProof="0" dirty="0">
                          <a:solidFill>
                            <a:schemeClr val="tx1"/>
                          </a:solidFill>
                          <a:latin typeface="Calibri"/>
                        </a:rPr>
                        <a:t> МЕСТНЫХ  УСЛОВИЙ ЭТИ </a:t>
                      </a:r>
                      <a:r>
                        <a:rPr lang="ru-RU" sz="1400" b="0" i="0" u="none" strike="noStrike" cap="all" noProof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              </a:t>
                      </a:r>
                      <a:r>
                        <a:rPr lang="en-US" sz="1400" b="0" i="0" u="none" strike="noStrike" cap="all" noProof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СПЕЦИАЛЬНО</a:t>
                      </a:r>
                      <a:r>
                        <a:rPr lang="en-US" sz="1400" b="0" i="0" u="none" strike="noStrike" cap="all" noProof="0" dirty="0">
                          <a:solidFill>
                            <a:schemeClr val="tx1"/>
                          </a:solidFill>
                          <a:latin typeface="Calibri"/>
                        </a:rPr>
                        <a:t>  РАЗРАБОТАННЫЕ МИССИИ </a:t>
                      </a:r>
                      <a:r>
                        <a:rPr lang="ru-RU" sz="1400" b="0" i="0" u="none" strike="noStrike" cap="all" noProof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 </a:t>
                      </a:r>
                      <a:r>
                        <a:rPr lang="en-US" sz="1400" b="0" i="0" u="none" strike="noStrike" cap="all" noProof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ПРИВОДЯТ</a:t>
                      </a:r>
                      <a:r>
                        <a:rPr lang="en-US" sz="1400" b="0" i="0" u="none" strike="noStrike" cap="all" noProof="0" dirty="0">
                          <a:solidFill>
                            <a:schemeClr val="tx1"/>
                          </a:solidFill>
                          <a:latin typeface="Calibri"/>
                        </a:rPr>
                        <a:t> КО  МНОГИМ УСПЕШНЫМ </a:t>
                      </a:r>
                      <a:r>
                        <a:rPr lang="ru-RU" sz="1400" b="0" i="0" u="none" strike="noStrike" cap="all" noProof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        </a:t>
                      </a:r>
                      <a:r>
                        <a:rPr lang="en-US" sz="1400" b="0" i="0" u="none" strike="noStrike" cap="all" noProof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ПАРТНЕРСКИМ</a:t>
                      </a:r>
                      <a:r>
                        <a:rPr lang="en-US" sz="1400" b="0" i="0" u="none" strike="noStrike" cap="all" noProof="0" dirty="0">
                          <a:solidFill>
                            <a:schemeClr val="tx1"/>
                          </a:solidFill>
                          <a:latin typeface="Calibri"/>
                        </a:rPr>
                        <a:t>  ОТНОШЕНИЯМ. </a:t>
                      </a:r>
                      <a:r>
                        <a:rPr lang="en-US" sz="1400" b="0" i="0" u="none" strike="noStrike" cap="all" noProof="0" dirty="0">
                          <a:solidFill>
                            <a:srgbClr val="FFFFFF"/>
                          </a:solidFill>
                          <a:latin typeface="Calibri"/>
                        </a:rPr>
                        <a:t/>
                      </a:r>
                      <a:br>
                        <a:rPr lang="en-US" sz="1400" b="0" i="0" u="none" strike="noStrike" cap="all" noProof="0" dirty="0">
                          <a:solidFill>
                            <a:srgbClr val="FFFFFF"/>
                          </a:solidFill>
                          <a:latin typeface="Calibri"/>
                        </a:rPr>
                      </a:br>
                      <a:endParaRPr lang="en-US" sz="1400" b="0" i="0" u="none" strike="noStrike" cap="all" noProof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n-US" sz="1100" b="0" i="1" u="none" strike="noStrike" cap="all" noProof="0" dirty="0">
                          <a:solidFill>
                            <a:schemeClr val="tx1"/>
                          </a:solidFill>
                          <a:latin typeface="Comic Sans MS"/>
                        </a:rPr>
                        <a:t>         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n-US" sz="1400" b="0" i="0" u="none" strike="noStrike" cap="all" noProof="0" dirty="0">
                          <a:solidFill>
                            <a:schemeClr val="tx1"/>
                          </a:solidFill>
                          <a:latin typeface="Calibri"/>
                        </a:rPr>
                        <a:t>КОНФЕРЕНЦИИ, СЕМИНАРЫ И ТРЕНИНГИ </a:t>
                      </a:r>
                      <a:r>
                        <a:rPr lang="ru-RU" sz="1400" b="0" i="0" u="none" strike="noStrike" cap="all" noProof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  </a:t>
                      </a:r>
                      <a:r>
                        <a:rPr lang="en-US" sz="1400" b="0" i="0" u="none" strike="noStrike" cap="all" noProof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cap="all" noProof="0" dirty="0">
                          <a:solidFill>
                            <a:schemeClr val="tx1"/>
                          </a:solidFill>
                          <a:latin typeface="Calibri"/>
                        </a:rPr>
                        <a:t>ПОМОГУТ ВАМ ПОДГОТОВИТЬ ВАШ БИЗНЕС К МЕЖДУНАРОДНОЙ ЭКСПАНСИИ. 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n-US" sz="1400" b="0" i="0" u="none" strike="noStrike" cap="all" noProof="0" dirty="0">
                          <a:solidFill>
                            <a:srgbClr val="FFFFFF"/>
                          </a:solidFill>
                          <a:latin typeface="Calibri"/>
                        </a:rPr>
                        <a:t/>
                      </a:r>
                      <a:br>
                        <a:rPr lang="en-US" sz="1400" b="0" i="0" u="none" strike="noStrike" cap="all" noProof="0" dirty="0">
                          <a:solidFill>
                            <a:srgbClr val="FFFFFF"/>
                          </a:solidFill>
                          <a:latin typeface="Calibri"/>
                        </a:rPr>
                      </a:br>
                      <a:r>
                        <a:rPr lang="en-US" sz="1400" b="0" i="0" u="none" strike="noStrike" cap="all" noProof="0" dirty="0">
                          <a:solidFill>
                            <a:schemeClr val="tx1"/>
                          </a:solidFill>
                          <a:latin typeface="Calibri"/>
                        </a:rPr>
                        <a:t>ЭТИ МЕРОПРИЯТИЯ ПОСВЯЩЕНЫ ТЕМАМ,  </a:t>
                      </a:r>
                      <a:r>
                        <a:rPr lang="ru-RU" sz="1400" b="0" i="0" u="none" strike="noStrike" cap="all" noProof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</a:t>
                      </a:r>
                      <a:r>
                        <a:rPr lang="en-US" sz="1400" b="0" i="0" u="none" strike="noStrike" cap="all" noProof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КОТОРЫЕ</a:t>
                      </a:r>
                      <a:r>
                        <a:rPr lang="en-US" sz="1400" b="0" i="0" u="none" strike="noStrike" cap="all" noProof="0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r>
                        <a:rPr lang="en-US" sz="1400" b="0" i="0" u="none" strike="noStrike" cap="all" noProof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ОХВАТЫВАЮТСЯ</a:t>
                      </a:r>
                      <a:r>
                        <a:rPr lang="ru-RU" sz="1400" b="0" i="0" u="none" strike="noStrike" cap="all" baseline="0" noProof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                                </a:t>
                      </a:r>
                      <a:r>
                        <a:rPr lang="en-US" sz="1400" b="0" i="0" u="none" strike="noStrike" cap="all" noProof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КОНСУЛЬТАЦИОННЫМИ</a:t>
                      </a:r>
                      <a:r>
                        <a:rPr lang="en-US" sz="1400" b="0" i="0" u="none" strike="noStrike" cap="all" noProof="0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r>
                        <a:rPr lang="en-US" sz="1400" b="0" i="0" u="none" strike="noStrike" cap="all" noProof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И</a:t>
                      </a:r>
                      <a:r>
                        <a:rPr lang="ru-RU" sz="1400" b="0" i="0" u="none" strike="noStrike" cap="all" noProof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                              </a:t>
                      </a:r>
                      <a:r>
                        <a:rPr lang="en-US" sz="1400" b="0" i="0" u="none" strike="noStrike" cap="all" noProof="0" dirty="0">
                          <a:solidFill>
                            <a:schemeClr val="tx1"/>
                          </a:solidFill>
                          <a:latin typeface="Calibri"/>
                        </a:rPr>
                        <a:t> ВСПОМОГАТЕЛЬНЫМИ УСЛУГАМИ СЕТИ.  </a:t>
                      </a:r>
                      <a:r>
                        <a:rPr lang="ru-RU" sz="1400" b="0" i="0" u="none" strike="noStrike" cap="all" noProof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   </a:t>
                      </a:r>
                      <a:r>
                        <a:rPr lang="en-US" sz="1400" b="0" i="0" u="none" strike="noStrike" cap="all" noProof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ТЕМЫ</a:t>
                      </a:r>
                      <a:r>
                        <a:rPr lang="en-US" sz="1400" b="0" i="0" u="none" strike="noStrike" cap="all" noProof="0" dirty="0">
                          <a:solidFill>
                            <a:schemeClr val="tx1"/>
                          </a:solidFill>
                          <a:latin typeface="Calibri"/>
                        </a:rPr>
                        <a:t> ВКЛЮЧАЮТ ИННОВАЦИИ, ДОСТУП К МЕЖДУНАРОДНЫМ РЫНКАМ,  </a:t>
                      </a:r>
                      <a:r>
                        <a:rPr lang="ru-RU" sz="1400" b="0" i="0" u="none" strike="noStrike" cap="all" noProof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                      </a:t>
                      </a:r>
                      <a:r>
                        <a:rPr lang="en-US" sz="1400" b="0" i="0" u="none" strike="noStrike" cap="all" noProof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ВОЗМОЖНОСТИ</a:t>
                      </a:r>
                      <a:r>
                        <a:rPr lang="en-US" sz="1400" b="0" i="0" u="none" strike="noStrike" cap="all" noProof="0" dirty="0">
                          <a:solidFill>
                            <a:schemeClr val="tx1"/>
                          </a:solidFill>
                          <a:latin typeface="Calibri"/>
                        </a:rPr>
                        <a:t> ФИНАНСИРОВАНИЯ,  </a:t>
                      </a:r>
                      <a:r>
                        <a:rPr lang="ru-RU" sz="1400" b="0" i="0" u="none" strike="noStrike" cap="all" noProof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        </a:t>
                      </a:r>
                      <a:r>
                        <a:rPr lang="en-US" sz="1400" b="0" i="0" u="none" strike="noStrike" cap="all" noProof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ПРАВИЛА</a:t>
                      </a:r>
                      <a:r>
                        <a:rPr lang="en-US" sz="1400" b="0" i="0" u="none" strike="noStrike" cap="all" noProof="0" dirty="0">
                          <a:solidFill>
                            <a:schemeClr val="tx1"/>
                          </a:solidFill>
                          <a:latin typeface="Calibri"/>
                        </a:rPr>
                        <a:t> И СТАНДАРТЫ.</a:t>
                      </a:r>
                      <a:r>
                        <a:rPr lang="en-US" sz="1400" b="0" i="1" u="none" strike="noStrike" cap="all" noProof="0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5139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8262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686EE94-35F2-4080-8E3F-F5D4A97A8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66699"/>
            <a:ext cx="3680885" cy="2979234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z="2000" b="1" u="sng" dirty="0">
                <a:latin typeface="Comic Sans MS"/>
                <a:cs typeface="Calibri Light"/>
              </a:rPr>
              <a:t>СОВЕТ:</a:t>
            </a:r>
            <a:r>
              <a:rPr lang="ru-RU" sz="2000" dirty="0">
                <a:latin typeface="Comic Sans MS"/>
                <a:cs typeface="Calibri Light"/>
              </a:rPr>
              <a:t> В фильтре не устанавливайте ничего. Событий не так много, а упускать подходящее из-за особенностей автоматического перевода нежелательно.</a:t>
            </a:r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xmlns="" id="{8B65E342-48F5-428A-A08A-1DC1F42E95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83153" y="1566959"/>
            <a:ext cx="7144757" cy="4279784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B03E0A3-9AD3-4573-B4B0-66CEC43AE4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5800" y="3845518"/>
            <a:ext cx="3680885" cy="2246970"/>
          </a:xfrm>
        </p:spPr>
        <p:txBody>
          <a:bodyPr>
            <a:noAutofit/>
          </a:bodyPr>
          <a:lstStyle/>
          <a:p>
            <a:r>
              <a:rPr lang="ru-RU" sz="2400" dirty="0">
                <a:latin typeface="Comic Sans MS"/>
                <a:cs typeface="Calibri"/>
              </a:rPr>
              <a:t>Выберите из списка подходящее событие и зайдите в его описание, нажав заголовок.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39D9C358-05B9-467C-8466-2162916DB79A}"/>
              </a:ext>
            </a:extLst>
          </p:cNvPr>
          <p:cNvSpPr/>
          <p:nvPr/>
        </p:nvSpPr>
        <p:spPr>
          <a:xfrm>
            <a:off x="5620216" y="2646556"/>
            <a:ext cx="1598338" cy="1960755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7" descr="Назад со сплошной заливкой">
            <a:extLst>
              <a:ext uri="{FF2B5EF4-FFF2-40B4-BE49-F238E27FC236}">
                <a16:creationId xmlns:a16="http://schemas.microsoft.com/office/drawing/2014/main" xmlns="" id="{6760B22C-BFDB-4EB0-AB34-A677CD3E3A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-2340000">
            <a:off x="4755995" y="4049751"/>
            <a:ext cx="12954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2603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DFE6D49-28FA-4E66-B5EA-1EE0CB257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931333"/>
            <a:ext cx="3680885" cy="2746917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Comic Sans MS"/>
                <a:cs typeface="Calibri Light"/>
              </a:rPr>
              <a:t>Кнопка "регистрация" направит вас либо непосредственно на сайт мероприятия для регистрации, либо, если у события нет собственного сайта, в форму регистрации на Платформе EEN.</a:t>
            </a:r>
            <a:endParaRPr lang="ru-RU" sz="1800" dirty="0">
              <a:latin typeface="Comic Sans MS"/>
            </a:endParaRPr>
          </a:p>
        </p:txBody>
      </p:sp>
      <p:pic>
        <p:nvPicPr>
          <p:cNvPr id="5" name="Рисунок 5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xmlns="" id="{EF260E3D-EF9F-4244-8A6F-702B1F3636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66787" y="1534663"/>
            <a:ext cx="7163343" cy="4297914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E1B80D6-A234-46EE-B3E8-6C2438E34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5800" y="4152177"/>
            <a:ext cx="3680885" cy="1828800"/>
          </a:xfrm>
        </p:spPr>
        <p:txBody>
          <a:bodyPr>
            <a:normAutofit fontScale="92500"/>
          </a:bodyPr>
          <a:lstStyle/>
          <a:p>
            <a:r>
              <a:rPr lang="ru-RU" dirty="0">
                <a:latin typeface="Comic Sans MS"/>
                <a:cs typeface="Calibri"/>
              </a:rPr>
              <a:t>Помимо краткого описания события, в разделе "Организатор" присутствует ссылка на официальный сайт мероприятия. У некоторых событий собственного сайта нет, т.к. они организованы непосредственно Платформой </a:t>
            </a:r>
            <a:r>
              <a:rPr lang="ru-RU" cap="all" dirty="0">
                <a:latin typeface="Comic Sans MS"/>
                <a:ea typeface="+mn-lt"/>
                <a:cs typeface="+mn-lt"/>
              </a:rPr>
              <a:t>EEN.</a:t>
            </a:r>
            <a:endParaRPr lang="ru-RU" dirty="0">
              <a:latin typeface="Comic Sans MS"/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7199DE44-A491-4E2F-ABF0-80E310255F5F}"/>
              </a:ext>
            </a:extLst>
          </p:cNvPr>
          <p:cNvSpPr/>
          <p:nvPr/>
        </p:nvSpPr>
        <p:spPr>
          <a:xfrm>
            <a:off x="7172093" y="2888166"/>
            <a:ext cx="2025803" cy="910682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4148AAEC-C8B0-4A6E-8133-DD76349522F8}"/>
              </a:ext>
            </a:extLst>
          </p:cNvPr>
          <p:cNvSpPr/>
          <p:nvPr/>
        </p:nvSpPr>
        <p:spPr>
          <a:xfrm>
            <a:off x="5555165" y="4746702"/>
            <a:ext cx="1328853" cy="529683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10" descr="Назад со сплошной заливкой">
            <a:extLst>
              <a:ext uri="{FF2B5EF4-FFF2-40B4-BE49-F238E27FC236}">
                <a16:creationId xmlns:a16="http://schemas.microsoft.com/office/drawing/2014/main" xmlns="" id="{7FC11323-8D43-4C6F-BFE5-E63AEE978F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289288" y="2943922"/>
            <a:ext cx="914400" cy="914400"/>
          </a:xfrm>
          <a:prstGeom prst="rect">
            <a:avLst/>
          </a:prstGeom>
        </p:spPr>
      </p:pic>
      <p:pic>
        <p:nvPicPr>
          <p:cNvPr id="11" name="Рисунок 11" descr="Назад со сплошной заливкой">
            <a:extLst>
              <a:ext uri="{FF2B5EF4-FFF2-40B4-BE49-F238E27FC236}">
                <a16:creationId xmlns:a16="http://schemas.microsoft.com/office/drawing/2014/main" xmlns="" id="{7456F86E-4819-46FB-8E57-E83B9345E0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856141" y="461660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6548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2</TotalTime>
  <Words>128</Words>
  <Application>Microsoft Office PowerPoint</Application>
  <PresentationFormat>Произвольный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Celestial</vt:lpstr>
      <vt:lpstr>СОБЫТИЯ ДЛЯ БИЗНЕСА</vt:lpstr>
      <vt:lpstr>СОБЫТИЯ ДЛЯ БИЗНЕСА</vt:lpstr>
      <vt:lpstr>Виды мероприятий</vt:lpstr>
      <vt:lpstr>СОВЕТ: В фильтре не устанавливайте ничего. Событий не так много, а упускать подходящее из-за особенностей автоматического перевода нежелательно.</vt:lpstr>
      <vt:lpstr>Кнопка "регистрация" направит вас либо непосредственно на сайт мероприятия для регистрации, либо, если у события нет собственного сайта, в форму регистрации на Платформе EEN.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TPP510</cp:lastModifiedBy>
  <cp:revision>346</cp:revision>
  <dcterms:created xsi:type="dcterms:W3CDTF">2021-02-15T09:01:38Z</dcterms:created>
  <dcterms:modified xsi:type="dcterms:W3CDTF">2021-02-15T11:28:51Z</dcterms:modified>
</cp:coreProperties>
</file>