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61" r:id="rId3"/>
    <p:sldId id="264" r:id="rId4"/>
    <p:sldId id="267" r:id="rId5"/>
    <p:sldId id="265" r:id="rId6"/>
    <p:sldId id="270" r:id="rId7"/>
    <p:sldId id="260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ызга Валерия Олегов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F"/>
    <a:srgbClr val="EBF8F3"/>
    <a:srgbClr val="ECF8F3"/>
    <a:srgbClr val="E8F6F0"/>
    <a:srgbClr val="292929"/>
    <a:srgbClr val="E5F0FF"/>
    <a:srgbClr val="CCEC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FC0F-7C8F-4C85-B7C0-9506C873D40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B8A2-3388-4812-8527-89C6D7EE7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0EBB-9423-4DCB-BF7C-0FD8F179464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D78C-6C6B-46EC-9899-6517539B4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052A-CCCE-404B-AB4B-8A4D7AB9431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6EF0-BF26-4C52-96EB-325CF7296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BD72-DFE4-42EA-A8B1-CAA3EE2CEB4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7348-7AB2-49F6-9A33-CDDBBA5CE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C51B-9CE8-486E-B290-B2129A2A1147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CACD-860D-4986-A142-02E9F11C9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1E8E-33A3-4A68-8A1D-4FD64A2289A7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9D61-E62A-4DF4-B112-6F57A94C7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2BDC-C7A6-495A-BC6B-ECCECFAE3D4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2C33-31E4-4F37-BBBF-F5DF3E4B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A648-12B3-43D9-A4E1-00DE641EB0E4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C5AD-8E7F-4E6F-899F-23286F4D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B639-29C2-4CFF-8A70-F7482D0ED6BE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A150-7C4B-4FE9-B409-D30F4CC70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7947-285B-4DE4-9864-93FBABF98CB1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BA0B-3DBA-4C2F-BDA4-E5DC22A1E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AA5F-B7AE-430F-B54A-98CE124C619D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5763-7750-422D-91CB-62C70673A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EF0581-4B1F-4F31-9D32-C0C72F59601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0BFB1-8F65-46BC-BC19-F3B6F0368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6"/>
          <p:cNvGrpSpPr>
            <a:grpSpLocks/>
          </p:cNvGrpSpPr>
          <p:nvPr/>
        </p:nvGrpSpPr>
        <p:grpSpPr bwMode="auto">
          <a:xfrm>
            <a:off x="244475" y="604838"/>
            <a:ext cx="12723813" cy="7096125"/>
            <a:chOff x="228599" y="581665"/>
            <a:chExt cx="12724056" cy="7095992"/>
          </a:xfrm>
        </p:grpSpPr>
        <p:pic>
          <p:nvPicPr>
            <p:cNvPr id="13315" name="Объект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896" y="821151"/>
              <a:ext cx="10284759" cy="6856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8599" y="581665"/>
              <a:ext cx="9111343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i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139700">
                      <a:srgbClr val="E5F0FF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проверки</a:t>
              </a:r>
              <a:r>
                <a:rPr lang="ru-RU" sz="7200" b="1" i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139700">
                      <a:srgbClr val="E5F0FF"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852738" y="1495425"/>
            <a:ext cx="59213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от А до 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6"/>
          <p:cNvGrpSpPr>
            <a:grpSpLocks/>
          </p:cNvGrpSpPr>
          <p:nvPr/>
        </p:nvGrpSpPr>
        <p:grpSpPr bwMode="auto">
          <a:xfrm>
            <a:off x="228600" y="581025"/>
            <a:ext cx="12723813" cy="7096125"/>
            <a:chOff x="228600" y="581665"/>
            <a:chExt cx="12724055" cy="7095992"/>
          </a:xfrm>
        </p:grpSpPr>
        <p:pic>
          <p:nvPicPr>
            <p:cNvPr id="22530" name="Объект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896" y="821151"/>
              <a:ext cx="10284759" cy="6856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8600" y="581665"/>
              <a:ext cx="929550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i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139700">
                      <a:srgbClr val="E5F0FF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Спасибо за внимание!</a:t>
              </a:r>
              <a:endParaRPr lang="ru-RU" sz="72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rgbClr val="E5F0FF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73850" y="2971800"/>
            <a:ext cx="6526213" cy="4351338"/>
          </a:xfrm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2427288" y="228600"/>
            <a:ext cx="71199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Виды мероприятий по контролю, проводимых налоговыми органами: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293914" y="1189283"/>
            <a:ext cx="1160417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</a:t>
            </a:r>
            <a:r>
              <a:rPr lang="ru-RU" b="1" dirty="0">
                <a:effectLst>
                  <a:glow rad="63500">
                    <a:srgbClr val="E8F6F0"/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Плановые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– совместные проверки проводимые на основании ежегодных планов, разработанных органами государственного контроля (надзора) в соответствии с их полномочиями и согласованных с Прокуратурой ПМР. Ежегодный план проверок находится в свободном доступе на сайте МФ ПМР.</a:t>
            </a: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293914" y="2333068"/>
            <a:ext cx="1160417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</a:t>
            </a:r>
            <a:r>
              <a:rPr lang="ru-RU" b="1" dirty="0">
                <a:effectLst>
                  <a:glow rad="63500">
                    <a:srgbClr val="ECF8F3"/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Внеплановые</a:t>
            </a:r>
            <a:r>
              <a:rPr lang="ru-RU" dirty="0">
                <a:effectLst>
                  <a:glow rad="101600">
                    <a:srgbClr val="E8F6F0">
                      <a:alpha val="60000"/>
                    </a:srgb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- </a:t>
            </a:r>
            <a:r>
              <a:rPr lang="x-none" dirty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контрольные мероприятия проводимые в случае обнаружения нарушений юридическим лицом, обязательных требований нормативных правовых актов, которые повлекли причинение вреда жизни, здоровью, окружающей среде и имуществу, а также неисполнение обязательных требований, установленных законами ПМР.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93914" y="3778135"/>
            <a:ext cx="776151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</a:t>
            </a:r>
            <a:r>
              <a:rPr lang="x-none" b="1" dirty="0">
                <a:effectLst>
                  <a:glow rad="63500">
                    <a:srgbClr val="ECF8F3"/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Контрольные мероприятия на предмет выдачи индивидуальными предпринимателями и юридическими лицами покупателям (клиентам) кассового чека.</a:t>
            </a:r>
            <a:r>
              <a:rPr lang="x-none" dirty="0">
                <a:effectLst>
                  <a:glow rad="63500">
                    <a:srgbClr val="ECF8F3"/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lang="x-none" dirty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Проводятся на основании план-графиков</a:t>
            </a:r>
            <a:r>
              <a:rPr lang="x-none" b="1" dirty="0">
                <a:latin typeface="+mn-lt"/>
                <a:cs typeface="+mn-cs"/>
              </a:rPr>
              <a:t>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293913" y="5046364"/>
            <a:ext cx="75438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</a:t>
            </a:r>
            <a:r>
              <a:rPr lang="x-none" b="1" dirty="0">
                <a:effectLst>
                  <a:glow rad="63500">
                    <a:srgbClr val="EBF8F3"/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Камеральные</a:t>
            </a:r>
            <a:r>
              <a:rPr lang="x-none" dirty="0"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- осуществляются контролирующим органом на стадии приемки от проверяемого лица отчетных документов и налоговых расчетов.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78488" y="3314700"/>
            <a:ext cx="7735887" cy="4351338"/>
          </a:xfrm>
        </p:spPr>
      </p:pic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-3175" y="5978525"/>
            <a:ext cx="7540625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/>
              <a:t>• обжаловать действия и решения органов государственного контроля и их должностных лиц в вышестоящем органе государственного контроля и в судебном порядке.</a:t>
            </a:r>
          </a:p>
          <a:p>
            <a:pPr algn="just"/>
            <a:endParaRPr lang="ru-RU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3276600" y="0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/>
            <a:r>
              <a:rPr lang="ru-RU" b="1" u="sng">
                <a:solidFill>
                  <a:srgbClr val="5E5E5F"/>
                </a:solidFill>
                <a:latin typeface="Tahoma" pitchFamily="34" charset="0"/>
                <a:cs typeface="Tahoma" pitchFamily="34" charset="0"/>
              </a:rPr>
              <a:t>Налогоплательщик имеет право: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457200" y="460375"/>
            <a:ext cx="1294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/>
              <a:t>• пользоваться льготами по уплате налогов на основаниях и в порядке,установленных законодательными актами;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-555625" y="727075"/>
            <a:ext cx="1274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/>
              <a:t>• предъявлять налоговым органам все документы и пояснения, подтверждающие право на льготы по налогам;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-3175" y="1019175"/>
            <a:ext cx="1214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представлять налоговым органам пояснения по исчислению и уплате налогов и по актам проведенных проверок;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1635125"/>
            <a:ext cx="1200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получать от налоговых органов по месту учета информацию по действующим нормативным правовым актам по вопросам налогообложения;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2235200"/>
            <a:ext cx="1200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предоставлять для проведения проверки отдельное помещение с правом доступа в него на период проверки исключительно лиц, проводящих проверку;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2909888"/>
            <a:ext cx="975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участвовать в проведении контрольных мероприятий, давать объяснения по вопросам, относящимся к предмету проверки;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-3175" y="3514725"/>
            <a:ext cx="9174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получать информацию: об основаниях для проведения контрольного мероприятия, о полномочиях органов государственного контроля, о предмете мероприятия по контролю до начала проведения контрольных мероприятий;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-3175" y="4438650"/>
            <a:ext cx="8828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направлять своих представителей для присутствия при проведении контрольных мероприятий;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-3175" y="5092700"/>
            <a:ext cx="8828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знакомиться с результатами проведенных контрольных мероприятий и указывать о своем согласии или несогласии с результатами проведенных контрольных мероприятий;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78488" y="3314700"/>
            <a:ext cx="7735887" cy="4351338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8125" y="5586413"/>
            <a:ext cx="84375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/>
              <a:t>• руководители и соответствующие должностные лица организаций, а также иные налогоплательщики обязаны подписать акт проверки, произведенной налоговым органом.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3286125" y="14288"/>
            <a:ext cx="504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/>
            <a:r>
              <a:rPr lang="ru-RU" sz="2400" b="1" u="sng">
                <a:latin typeface="Tahoma" pitchFamily="34" charset="0"/>
                <a:cs typeface="Tahoma" pitchFamily="34" charset="0"/>
              </a:rPr>
              <a:t>Налогоплательщик обязан</a:t>
            </a:r>
            <a:r>
              <a:rPr lang="ru-RU" sz="2400" b="1"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8125" y="579438"/>
            <a:ext cx="118125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/>
              <a:t>• уведомлять налоговые органы о местонахождении структурных подразделений, информация о которых не содержится в государственных реестрах;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8125" y="1209675"/>
            <a:ext cx="622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/>
              <a:t>• своевременно и в полном размере уплачивать налоги;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38125" y="1528763"/>
            <a:ext cx="11812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вести бухгалтерский учет и составлять отчеты о финансово-хозяйственной деятельности и налоговые расчеты;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8125" y="2133600"/>
            <a:ext cx="118125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представлять в установленных порядке и сроки финансовую отчетность и расчеты по налоговым платежам и сборам и предъявлять налоговым органам все документы и пояснения, связанные с исчислением налога, правом на льготы и уплатой налогов.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38125" y="2984500"/>
            <a:ext cx="1171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предоставлять должностным лицам налоговых органов возможность обследования объектов, помещений, используемых для извлечения дохода;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38125" y="3560763"/>
            <a:ext cx="8982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выполнять требования налогового органа об устранении выявленных нарушений налогового законодательства и вносить необходимые исправления в финансовую отчетность в сроки, установленные налоговым органом;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38125" y="4413250"/>
            <a:ext cx="8710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• отражать соответствующие операции и суммы в бухгалтерском учете, а также финансовой и налоговой отчетности, выявленные по результатам проведения мероприятий по контролю и расследования уголовных дел по факту уклонения от уплаты налогов, сборов и иных обязательных платежей;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3429000"/>
            <a:ext cx="6988175" cy="393065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0500" y="738188"/>
            <a:ext cx="11811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Подлинник приказа о проведении контрольного мероприятия либо его заверенная копия представляется подконтрольному лицу до начала проведения контрольного мероприятия.</a:t>
            </a:r>
          </a:p>
          <a:p>
            <a:pPr indent="457200" algn="just"/>
            <a:endParaRPr lang="ru-RU">
              <a:latin typeface="Cambria Math" pitchFamily="18" charset="0"/>
            </a:endParaRPr>
          </a:p>
          <a:p>
            <a:pPr indent="457200" algn="just"/>
            <a:r>
              <a:rPr lang="ru-RU"/>
              <a:t>Подконтрольному лицу совместно с документом о проведении контрольного мероприятия предоставляется подлинник требования о предоставлении документов, необходимых для проведения мероприятия по контролю либо его заверенная копия. Требование подписывается руководителем органа государственного контроля и удостоверяется печатью органа государственного контроля.</a:t>
            </a:r>
          </a:p>
          <a:p>
            <a:pPr indent="457200" algn="just"/>
            <a:endParaRPr lang="ru-RU">
              <a:latin typeface="Cambria Math" pitchFamily="18" charset="0"/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2493963" y="168275"/>
            <a:ext cx="815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/>
            <a:r>
              <a:rPr lang="ru-RU" sz="2400" b="1" u="sng">
                <a:latin typeface="Tahoma" pitchFamily="34" charset="0"/>
                <a:cs typeface="Tahoma" pitchFamily="34" charset="0"/>
              </a:rPr>
              <a:t>Начало проведения мероприятия по контролю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8275" y="4802188"/>
            <a:ext cx="84280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Орган государственного контроля вправе требовать представления документов, относящихся к предмету контрольного мероприятия. Лицу, уполномоченному на проведение контрольного мероприятия, должна быть предоставлена возможность ознакомления с подлинниками указанных документов и при необходимости их копирования.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9863" y="3092450"/>
            <a:ext cx="9067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Перечни документов, подлежащих контролю при проведении органами государственного контроля плановых мероприятий по контролю утверждены Постановлением Правительства № 176 от 27.05.2020 "Об утверждении перечней документов, требование которых возможно при проведении органами государственного контроля планового мероприятия по контролю".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73850" y="2971800"/>
            <a:ext cx="6526213" cy="4351338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63575" y="2989263"/>
            <a:ext cx="9329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Продолжительность планового контрольного мероприятия не должна превышать 1 месяца.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0888" y="5386388"/>
            <a:ext cx="6096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/>
              <a:t>Продолжительность внепланового контрольного мероприятия, проводимого по остальным основаниям, не должна превышать 15 (пятнадцати) рабочих дней.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63575" y="3771900"/>
            <a:ext cx="78930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Продолжительность внепланового контрольного мероприятия, проводимого в случае ликвидации юридического лица и при наличии в Арбитражном суде Приднестровской Молдавской Республики заявления о признании организации несостоятельной (банкротом) не должна превышать 1 месяца. </a:t>
            </a:r>
          </a:p>
        </p:txBody>
      </p:sp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1873250" y="254000"/>
            <a:ext cx="924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/>
            <a:r>
              <a:rPr lang="ru-RU" sz="2400" b="1" u="sng">
                <a:latin typeface="Tahoma" pitchFamily="34" charset="0"/>
                <a:cs typeface="Tahoma" pitchFamily="34" charset="0"/>
              </a:rPr>
              <a:t>Место и сроки проведения мероприятия по контролю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50888" y="889000"/>
            <a:ext cx="11026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К проведению контрольного мероприятия могут быть допущены только те лица, которые указаны в приказе о проведении контрольного мероприятия, при наличии у них служебного удостоверения.</a:t>
            </a:r>
            <a:endParaRPr lang="ru-RU" sz="12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63575" y="1873250"/>
            <a:ext cx="110283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Контрольные мероприятия проводятся по месту расположения проверяемых объектов, за исключением случаев, когда подконтрольный объект не имеет возможности предоставить отдельное охраняемое помещение.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64288" y="3206750"/>
            <a:ext cx="6286500" cy="4191000"/>
          </a:xfrm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203325" y="174625"/>
            <a:ext cx="9986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/>
            <a:r>
              <a:rPr lang="ru-RU" b="1" u="sng"/>
              <a:t>Органы государственного контроля при проведении контрольных мероприятий</a:t>
            </a:r>
            <a:r>
              <a:rPr lang="ru-RU"/>
              <a:t> :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47663" y="5357813"/>
            <a:ext cx="7904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- не вправе изменять и (или) расширять первоначальные цели, предмет и (или) объем проводимого мероприятия по контролю.</a:t>
            </a:r>
            <a:endParaRPr lang="ru-RU" sz="12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6225" y="831850"/>
            <a:ext cx="11463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- не вправе требовать представления документов, не относящихся к предмету контроля и не являющихся объектом мероприятия по контролю.</a:t>
            </a:r>
            <a:endParaRPr lang="ru-RU" sz="12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7663" y="1674813"/>
            <a:ext cx="114633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 - не должны вмешиваться в хозяйственную деятельность проверяемых объектов, а также предавать гласности свои выводы до завершения контрольных мероприятий и оформления ее результатов.</a:t>
            </a:r>
            <a:endParaRPr lang="ru-RU" sz="12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7663" y="2717800"/>
            <a:ext cx="8655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- вправе отбирать образцы (пробы), относящиеся к предмету государственного контроля в количестве, минимально необходимом для проведения мероприятия по контролю.</a:t>
            </a:r>
            <a:endParaRPr lang="ru-RU" sz="12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47663" y="4037013"/>
            <a:ext cx="7762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- не вправе распространять информацию, составляющую государственную, коммерческую и иную охраняемую законом тайну, полученную ими в результате исполнения должностных обязанностей.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3429000"/>
            <a:ext cx="6988175" cy="3930650"/>
          </a:xfrm>
        </p:spPr>
      </p:pic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2638425" y="214313"/>
            <a:ext cx="674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/>
            <a:r>
              <a:rPr lang="ru-RU" sz="2400" b="1" u="sng">
                <a:latin typeface="Tahoma" pitchFamily="34" charset="0"/>
                <a:cs typeface="Tahoma" pitchFamily="34" charset="0"/>
              </a:rPr>
              <a:t>Окончание мероприятия по контролю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33375" y="803275"/>
            <a:ext cx="11680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Результаты контрольного мероприятия оформляются актом установленной формы в двух экземплярах, который является документом строгой отчетности. </a:t>
            </a:r>
            <a:endParaRPr lang="ru-RU" sz="12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8138" y="4759325"/>
            <a:ext cx="846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endParaRPr lang="ru-RU"/>
          </a:p>
        </p:txBody>
      </p:sp>
      <p:sp>
        <p:nvSpPr>
          <p:cNvPr id="20485" name="Прямоугольник 9"/>
          <p:cNvSpPr>
            <a:spLocks noChangeArrowheads="1"/>
          </p:cNvSpPr>
          <p:nvPr/>
        </p:nvSpPr>
        <p:spPr bwMode="auto">
          <a:xfrm>
            <a:off x="338138" y="4913313"/>
            <a:ext cx="11571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01625" y="1622425"/>
            <a:ext cx="1149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444500" algn="just"/>
            <a:r>
              <a:rPr lang="ru-RU"/>
              <a:t>Один экземпляр акта вручается подконтрольному лицу или его представителю под расписку. В случае невозможности вручения акта под расписку подконтрольному лицу акт направляется по почте.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06388" y="2535238"/>
            <a:ext cx="1148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444500" algn="just"/>
            <a:r>
              <a:rPr lang="ru-RU"/>
              <a:t>Для учета контрольных мероприятий юридическим лицом, ведется журнал учета контрольных мероприятий.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00050" y="3419475"/>
            <a:ext cx="8401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Журнал учета контрольных мероприятий должен быть прошит и удостоверен печатью юридического лица и заверен в налоговом органе по месту расположения, нахождения юридического лица.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36575" y="4718050"/>
            <a:ext cx="592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/>
              <a:t>Руководители и соответствующие должностные лица организаций, а также иные налогоплательщики обязаны подписать акт проверки, произведенной налоговым органом.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96300" y="4264025"/>
            <a:ext cx="4465638" cy="2976563"/>
          </a:xfrm>
        </p:spPr>
      </p:pic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07975" y="5102225"/>
            <a:ext cx="7947025" cy="1435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/>
              <a:t>Отменить вышеуказанные ненормативно правовые акты или внести в них изменения может орган, его издавший, или вышестоящий по отношению к органу государственного контроля (надзора) орган, либо они могут быть обжалованы в судебном порядке.</a:t>
            </a:r>
          </a:p>
          <a:p>
            <a:pPr indent="457200"/>
            <a:endParaRPr lang="ru-RU" sz="1600">
              <a:latin typeface="Cambria Math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4938" y="1824038"/>
            <a:ext cx="1168558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/>
              <a:t>Меры, принимаемые налоговым органом по фактам нарушений налогового законодательства, выявленным по результатам проведенных контрольных мероприятий оформляются в виде: </a:t>
            </a:r>
          </a:p>
          <a:p>
            <a:pPr indent="457200"/>
            <a:r>
              <a:rPr lang="ru-RU"/>
              <a:t>       а) предписаний об уплате налогов, сборов и иных обязательных платежей, начисленных по результатам контрольного мероприятия и устранения выявленных в ходе проверки нарушений законодательства Приднестровской Молдавской Республики;</a:t>
            </a:r>
          </a:p>
          <a:p>
            <a:pPr indent="457200"/>
            <a:r>
              <a:rPr lang="ru-RU"/>
              <a:t>       б) решений о наложении штрафных и финансовых санкций, предусмотренных действующим законодательством Приднестровской Молдавской Республики;</a:t>
            </a:r>
          </a:p>
          <a:p>
            <a:pPr indent="457200"/>
            <a:r>
              <a:rPr lang="ru-RU"/>
              <a:t>       в) представлений об устранении выявленных нарушений действующего законодательства Приднестровской Молдавской Республики, не повлекших причинения прямого непосредственного ущерба иным лицам, включая государство, в том числе не приведших к занижению налогов и объектов налогообложения, и (или) о привлечении должностных лиц к ответственности". </a:t>
            </a:r>
          </a:p>
        </p:txBody>
      </p:sp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3165475" y="287338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/>
            <a:r>
              <a:rPr lang="ru-RU" sz="2400" b="1" u="sng">
                <a:latin typeface="Tahoma" pitchFamily="34" charset="0"/>
                <a:cs typeface="Tahoma" pitchFamily="34" charset="0"/>
              </a:rPr>
              <a:t>В случае выявления нарушений</a:t>
            </a:r>
            <a:r>
              <a:rPr lang="ru-RU" sz="2400" b="1" u="sng">
                <a:solidFill>
                  <a:srgbClr val="5E5E5F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25438" y="809625"/>
            <a:ext cx="115744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39750" defTabSz="914400"/>
            <a:r>
              <a:rPr lang="ru-RU"/>
              <a:t>При наличии несогласия с изложенными в акте проверки фактами обоснование несогласия представляется в налоговый орган (которые учитываются при вынесении ненормативного правового акта) в письменной форме не позднее пяти дней с момента подписания акта.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320</TotalTime>
  <Words>1206</Words>
  <Application>Microsoft Office PowerPoint</Application>
  <PresentationFormat>Произвольный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Calibri</vt:lpstr>
      <vt:lpstr>Arial</vt:lpstr>
      <vt:lpstr>Calibri Light</vt:lpstr>
      <vt:lpstr>Century Gothic</vt:lpstr>
      <vt:lpstr>Tahoma</vt:lpstr>
      <vt:lpstr>Courier New</vt:lpstr>
      <vt:lpstr>Times New Roman</vt:lpstr>
      <vt:lpstr>Cambria Math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Бызга Валерия Олеговна</dc:creator>
  <cp:lastModifiedBy>tpp488</cp:lastModifiedBy>
  <cp:revision>50</cp:revision>
  <dcterms:created xsi:type="dcterms:W3CDTF">2020-11-18T12:42:44Z</dcterms:created>
  <dcterms:modified xsi:type="dcterms:W3CDTF">2020-12-02T08:35:56Z</dcterms:modified>
</cp:coreProperties>
</file>