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90" r:id="rId3"/>
    <p:sldId id="283" r:id="rId4"/>
    <p:sldId id="276" r:id="rId5"/>
    <p:sldId id="261" r:id="rId6"/>
    <p:sldId id="293" r:id="rId7"/>
    <p:sldId id="294" r:id="rId8"/>
    <p:sldId id="292" r:id="rId9"/>
    <p:sldId id="295" r:id="rId10"/>
    <p:sldId id="296" r:id="rId11"/>
    <p:sldId id="297" r:id="rId12"/>
    <p:sldId id="299" r:id="rId13"/>
    <p:sldId id="301" r:id="rId14"/>
    <p:sldId id="302" r:id="rId15"/>
    <p:sldId id="300" r:id="rId16"/>
    <p:sldId id="298" r:id="rId17"/>
    <p:sldId id="303" r:id="rId18"/>
    <p:sldId id="305" r:id="rId19"/>
    <p:sldId id="306" r:id="rId20"/>
    <p:sldId id="307" r:id="rId21"/>
    <p:sldId id="304" r:id="rId22"/>
    <p:sldId id="308" r:id="rId23"/>
    <p:sldId id="309" r:id="rId24"/>
    <p:sldId id="310" r:id="rId25"/>
    <p:sldId id="286" r:id="rId26"/>
    <p:sldId id="311" r:id="rId27"/>
    <p:sldId id="269"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36EBBA-A5E0-4AE0-882E-8B41DA68764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ru-RU"/>
        </a:p>
      </dgm:t>
    </dgm:pt>
    <dgm:pt modelId="{8A545CEB-BC11-45C3-8141-F93333020D8C}">
      <dgm:prSet custT="1"/>
      <dgm:spPr/>
      <dgm:t>
        <a:bodyPr/>
        <a:lstStyle/>
        <a:p>
          <a:r>
            <a:rPr lang="ru-RU" sz="1600" dirty="0" smtClean="0"/>
            <a:t>АКТ мероприятия по контролю</a:t>
          </a:r>
          <a:endParaRPr lang="ru-RU" sz="1600" dirty="0"/>
        </a:p>
      </dgm:t>
    </dgm:pt>
    <dgm:pt modelId="{A45978F3-2246-42BC-916D-ED56725E1B8E}" type="parTrans" cxnId="{CF649338-6202-4B1E-BD73-9BCFBEBAE54F}">
      <dgm:prSet/>
      <dgm:spPr/>
      <dgm:t>
        <a:bodyPr/>
        <a:lstStyle/>
        <a:p>
          <a:endParaRPr lang="ru-RU"/>
        </a:p>
      </dgm:t>
    </dgm:pt>
    <dgm:pt modelId="{473F6BF3-F5CF-464C-A100-04EB91491BD8}" type="sibTrans" cxnId="{CF649338-6202-4B1E-BD73-9BCFBEBAE54F}">
      <dgm:prSet/>
      <dgm:spPr/>
      <dgm:t>
        <a:bodyPr/>
        <a:lstStyle/>
        <a:p>
          <a:endParaRPr lang="ru-RU"/>
        </a:p>
      </dgm:t>
    </dgm:pt>
    <dgm:pt modelId="{5D835812-1D3A-4956-916E-3D5994B00324}">
      <dgm:prSet custT="1"/>
      <dgm:spPr/>
      <dgm:t>
        <a:bodyPr/>
        <a:lstStyle/>
        <a:p>
          <a:r>
            <a:rPr lang="ru-RU" sz="1600" dirty="0" smtClean="0"/>
            <a:t>ВРУЧЕНИЕ АКТА</a:t>
          </a:r>
        </a:p>
        <a:p>
          <a:r>
            <a:rPr lang="ru-RU" sz="1600" dirty="0" smtClean="0"/>
            <a:t>под расписку в течение 3 (трех) рабочих дней со дня составления акта</a:t>
          </a:r>
          <a:endParaRPr lang="ru-RU" sz="1600" dirty="0"/>
        </a:p>
      </dgm:t>
    </dgm:pt>
    <dgm:pt modelId="{02924DAE-F761-4EA8-A524-C32BA37D5515}" type="parTrans" cxnId="{06A77D49-86C0-4FFE-9350-C6ED4694FD9E}">
      <dgm:prSet/>
      <dgm:spPr/>
      <dgm:t>
        <a:bodyPr/>
        <a:lstStyle/>
        <a:p>
          <a:endParaRPr lang="ru-RU"/>
        </a:p>
      </dgm:t>
    </dgm:pt>
    <dgm:pt modelId="{859F622E-8430-40B3-A0C7-0D527EA318C5}" type="sibTrans" cxnId="{06A77D49-86C0-4FFE-9350-C6ED4694FD9E}">
      <dgm:prSet/>
      <dgm:spPr/>
      <dgm:t>
        <a:bodyPr/>
        <a:lstStyle/>
        <a:p>
          <a:endParaRPr lang="ru-RU"/>
        </a:p>
      </dgm:t>
    </dgm:pt>
    <dgm:pt modelId="{47A339FC-6FD2-4DCD-8784-336D4B82B7F3}">
      <dgm:prSet custT="1"/>
      <dgm:spPr/>
      <dgm:t>
        <a:bodyPr/>
        <a:lstStyle/>
        <a:p>
          <a:r>
            <a:rPr lang="ru-RU" sz="1600" dirty="0" smtClean="0"/>
            <a:t>ПОДПИСАНИЕ АКТА</a:t>
          </a:r>
        </a:p>
        <a:p>
          <a:r>
            <a:rPr lang="ru-RU" sz="1600" dirty="0" smtClean="0"/>
            <a:t>(это ОБЯЗАННОСТЬ налогоплательщика!!!)</a:t>
          </a:r>
          <a:endParaRPr lang="ru-RU" sz="1600" dirty="0"/>
        </a:p>
      </dgm:t>
    </dgm:pt>
    <dgm:pt modelId="{6A344BC7-0EEA-4E32-A6A0-1C4569196269}" type="parTrans" cxnId="{D22DE81E-EDE8-4001-BBA1-BBC08DF55BCF}">
      <dgm:prSet/>
      <dgm:spPr/>
      <dgm:t>
        <a:bodyPr/>
        <a:lstStyle/>
        <a:p>
          <a:endParaRPr lang="ru-RU"/>
        </a:p>
      </dgm:t>
    </dgm:pt>
    <dgm:pt modelId="{4A234F8E-08FB-4003-A630-E7322BA1454C}" type="sibTrans" cxnId="{D22DE81E-EDE8-4001-BBA1-BBC08DF55BCF}">
      <dgm:prSet/>
      <dgm:spPr/>
      <dgm:t>
        <a:bodyPr/>
        <a:lstStyle/>
        <a:p>
          <a:endParaRPr lang="ru-RU" dirty="0"/>
        </a:p>
      </dgm:t>
    </dgm:pt>
    <dgm:pt modelId="{9EEEA4D1-FD1A-4DB1-B48B-8D94E0151B55}">
      <dgm:prSet custT="1"/>
      <dgm:spPr/>
      <dgm:t>
        <a:bodyPr/>
        <a:lstStyle/>
        <a:p>
          <a:r>
            <a:rPr lang="ru-RU" sz="1600" dirty="0" smtClean="0"/>
            <a:t>ПОЛУЧЕНИЕ РАЗНОГЛАС ИЙ подконтрольного лица по акту мероприятия по контролю  (в случае несогласия с изложенными в акте мероприятия по контролю фактами обоснование несогласия представляется в налоговый орган в письменной форме не позднее пяти дней с момента подписания акта)</a:t>
          </a:r>
          <a:endParaRPr lang="ru-RU" sz="1600" dirty="0"/>
        </a:p>
      </dgm:t>
    </dgm:pt>
    <dgm:pt modelId="{136B1730-676F-4297-8F95-C6FD0A57EFEE}" type="parTrans" cxnId="{197DDD79-D9CC-4739-8140-2CE92480BF0F}">
      <dgm:prSet/>
      <dgm:spPr/>
      <dgm:t>
        <a:bodyPr/>
        <a:lstStyle/>
        <a:p>
          <a:endParaRPr lang="ru-RU"/>
        </a:p>
      </dgm:t>
    </dgm:pt>
    <dgm:pt modelId="{5835DB9C-2FE9-456B-A7E6-1F7F2C73B524}" type="sibTrans" cxnId="{197DDD79-D9CC-4739-8140-2CE92480BF0F}">
      <dgm:prSet/>
      <dgm:spPr/>
      <dgm:t>
        <a:bodyPr/>
        <a:lstStyle/>
        <a:p>
          <a:endParaRPr lang="ru-RU"/>
        </a:p>
      </dgm:t>
    </dgm:pt>
    <dgm:pt modelId="{E2A2FE48-42C1-46F2-972D-0417E67930E8}">
      <dgm:prSet custT="1"/>
      <dgm:spPr/>
      <dgm:t>
        <a:bodyPr/>
        <a:lstStyle/>
        <a:p>
          <a:r>
            <a:rPr lang="ru-RU" sz="1600" dirty="0" smtClean="0"/>
            <a:t>РАССМОТРЕНИЕ АКТА мероприятия по контролю :</a:t>
          </a:r>
        </a:p>
        <a:p>
          <a:r>
            <a:rPr lang="ru-RU" sz="1600" dirty="0" smtClean="0"/>
            <a:t>- </a:t>
          </a:r>
          <a:r>
            <a:rPr lang="ru-RU" sz="1600" u="sng" dirty="0" smtClean="0"/>
            <a:t>при отсутствии разногласий по акту</a:t>
          </a:r>
          <a:r>
            <a:rPr lang="ru-RU" sz="1600" dirty="0" smtClean="0"/>
            <a:t>- по истечении пяти дней с момента получения акта подконтрольным лицом;</a:t>
          </a:r>
        </a:p>
        <a:p>
          <a:r>
            <a:rPr lang="ru-RU" sz="1600" dirty="0" smtClean="0"/>
            <a:t>- </a:t>
          </a:r>
          <a:r>
            <a:rPr lang="ru-RU" sz="1600" u="sng" dirty="0" smtClean="0"/>
            <a:t>при наличии разногласий по акту</a:t>
          </a:r>
          <a:r>
            <a:rPr lang="ru-RU" sz="1600" dirty="0" smtClean="0"/>
            <a:t>-  по истечении пяти дней с момента поступления разногласий к акту.</a:t>
          </a:r>
          <a:endParaRPr lang="ru-RU" sz="1600" dirty="0"/>
        </a:p>
      </dgm:t>
    </dgm:pt>
    <dgm:pt modelId="{C33B5D17-2A4D-4641-A9CA-5C81C1315D55}" type="parTrans" cxnId="{51103789-B657-477B-9EDC-7D6969980C03}">
      <dgm:prSet/>
      <dgm:spPr/>
      <dgm:t>
        <a:bodyPr/>
        <a:lstStyle/>
        <a:p>
          <a:endParaRPr lang="ru-RU"/>
        </a:p>
      </dgm:t>
    </dgm:pt>
    <dgm:pt modelId="{407BD1BE-D042-4FAD-B3E2-E456F5EA66DD}" type="sibTrans" cxnId="{51103789-B657-477B-9EDC-7D6969980C03}">
      <dgm:prSet/>
      <dgm:spPr/>
      <dgm:t>
        <a:bodyPr/>
        <a:lstStyle/>
        <a:p>
          <a:endParaRPr lang="ru-RU"/>
        </a:p>
      </dgm:t>
    </dgm:pt>
    <dgm:pt modelId="{201D8893-2F58-45BF-AE3A-3895C7549C60}">
      <dgm:prSet custT="1"/>
      <dgm:spPr/>
      <dgm:t>
        <a:bodyPr/>
        <a:lstStyle/>
        <a:p>
          <a:r>
            <a:rPr lang="ru-RU" sz="1600" dirty="0" smtClean="0"/>
            <a:t>НАПРАВЛЕНИЕ АКТА подконтрольному лицу</a:t>
          </a:r>
        </a:p>
        <a:p>
          <a:r>
            <a:rPr lang="ru-RU" sz="1600" dirty="0" smtClean="0"/>
            <a:t>по почте заказным письмом с уведомлением о вручении в срок не позднее 5 (пяти) рабочих дней со дня составления акта (датой его получения считается пятый день со дня отправки заказного письма)</a:t>
          </a:r>
          <a:endParaRPr lang="ru-RU" sz="1600" dirty="0"/>
        </a:p>
      </dgm:t>
    </dgm:pt>
    <dgm:pt modelId="{0AC0608A-DD30-4315-BFCA-8CC62E9341A3}" type="parTrans" cxnId="{EDB0A240-8B8E-4CF1-A59A-3CA9BA521329}">
      <dgm:prSet/>
      <dgm:spPr/>
      <dgm:t>
        <a:bodyPr/>
        <a:lstStyle/>
        <a:p>
          <a:endParaRPr lang="ru-RU"/>
        </a:p>
      </dgm:t>
    </dgm:pt>
    <dgm:pt modelId="{0379F198-9481-4C58-B103-CCA174C8D96E}" type="sibTrans" cxnId="{EDB0A240-8B8E-4CF1-A59A-3CA9BA521329}">
      <dgm:prSet/>
      <dgm:spPr/>
      <dgm:t>
        <a:bodyPr/>
        <a:lstStyle/>
        <a:p>
          <a:endParaRPr lang="ru-RU" dirty="0"/>
        </a:p>
      </dgm:t>
    </dgm:pt>
    <dgm:pt modelId="{5B48B9A6-3261-4E43-8D84-BC84E8601922}" type="pres">
      <dgm:prSet presAssocID="{D036EBBA-A5E0-4AE0-882E-8B41DA68764B}" presName="linearFlow" presStyleCnt="0">
        <dgm:presLayoutVars>
          <dgm:resizeHandles val="exact"/>
        </dgm:presLayoutVars>
      </dgm:prSet>
      <dgm:spPr/>
      <dgm:t>
        <a:bodyPr/>
        <a:lstStyle/>
        <a:p>
          <a:endParaRPr lang="ru-RU"/>
        </a:p>
      </dgm:t>
    </dgm:pt>
    <dgm:pt modelId="{2F92735B-596B-4A86-971E-987AF7ADA4B8}" type="pres">
      <dgm:prSet presAssocID="{8A545CEB-BC11-45C3-8141-F93333020D8C}" presName="node" presStyleLbl="node1" presStyleIdx="0" presStyleCnt="6" custScaleX="1069323" custScaleY="483361" custLinFactY="100000" custLinFactNeighborX="-13792" custLinFactNeighborY="140755">
        <dgm:presLayoutVars>
          <dgm:bulletEnabled val="1"/>
        </dgm:presLayoutVars>
      </dgm:prSet>
      <dgm:spPr/>
      <dgm:t>
        <a:bodyPr/>
        <a:lstStyle/>
        <a:p>
          <a:endParaRPr lang="ru-RU"/>
        </a:p>
      </dgm:t>
    </dgm:pt>
    <dgm:pt modelId="{E227799C-3FE2-4924-9256-7D70629589CE}" type="pres">
      <dgm:prSet presAssocID="{473F6BF3-F5CF-464C-A100-04EB91491BD8}" presName="sibTrans" presStyleLbl="sibTrans2D1" presStyleIdx="0" presStyleCnt="5" custLinFactX="-200000" custLinFactNeighborX="-211111" custLinFactNeighborY="-88932"/>
      <dgm:spPr/>
      <dgm:t>
        <a:bodyPr/>
        <a:lstStyle/>
        <a:p>
          <a:endParaRPr lang="ru-RU"/>
        </a:p>
      </dgm:t>
    </dgm:pt>
    <dgm:pt modelId="{B73BDA59-DF93-43B2-A0F3-0B5BA3B987A5}" type="pres">
      <dgm:prSet presAssocID="{473F6BF3-F5CF-464C-A100-04EB91491BD8}" presName="connectorText" presStyleLbl="sibTrans2D1" presStyleIdx="0" presStyleCnt="5"/>
      <dgm:spPr/>
      <dgm:t>
        <a:bodyPr/>
        <a:lstStyle/>
        <a:p>
          <a:endParaRPr lang="ru-RU"/>
        </a:p>
      </dgm:t>
    </dgm:pt>
    <dgm:pt modelId="{AAF3A285-03DF-4499-A9C1-E80D6CCEE401}" type="pres">
      <dgm:prSet presAssocID="{5D835812-1D3A-4956-916E-3D5994B00324}" presName="node" presStyleLbl="node1" presStyleIdx="1" presStyleCnt="6" custScaleX="823633" custScaleY="1318833" custLinFactX="-300000" custLinFactY="200000" custLinFactNeighborX="-396560" custLinFactNeighborY="214378">
        <dgm:presLayoutVars>
          <dgm:bulletEnabled val="1"/>
        </dgm:presLayoutVars>
      </dgm:prSet>
      <dgm:spPr/>
      <dgm:t>
        <a:bodyPr/>
        <a:lstStyle/>
        <a:p>
          <a:endParaRPr lang="ru-RU"/>
        </a:p>
      </dgm:t>
    </dgm:pt>
    <dgm:pt modelId="{C200D753-A8FA-4FE0-A2FD-072F82D9FABF}" type="pres">
      <dgm:prSet presAssocID="{859F622E-8430-40B3-A0C7-0D527EA318C5}" presName="sibTrans" presStyleLbl="sibTrans2D1" presStyleIdx="1" presStyleCnt="5" custAng="1505431" custLinFactX="400000" custLinFactY="-1064635" custLinFactNeighborX="450582" custLinFactNeighborY="-1100000"/>
      <dgm:spPr/>
      <dgm:t>
        <a:bodyPr/>
        <a:lstStyle/>
        <a:p>
          <a:endParaRPr lang="ru-RU"/>
        </a:p>
      </dgm:t>
    </dgm:pt>
    <dgm:pt modelId="{652DEC49-29AA-4B61-9DE2-55925477C219}" type="pres">
      <dgm:prSet presAssocID="{859F622E-8430-40B3-A0C7-0D527EA318C5}" presName="connectorText" presStyleLbl="sibTrans2D1" presStyleIdx="1" presStyleCnt="5"/>
      <dgm:spPr/>
      <dgm:t>
        <a:bodyPr/>
        <a:lstStyle/>
        <a:p>
          <a:endParaRPr lang="ru-RU"/>
        </a:p>
      </dgm:t>
    </dgm:pt>
    <dgm:pt modelId="{7D7BC19D-88BE-4B66-9B97-FD6524B4E1BD}" type="pres">
      <dgm:prSet presAssocID="{201D8893-2F58-45BF-AE3A-3895C7549C60}" presName="node" presStyleLbl="node1" presStyleIdx="2" presStyleCnt="6" custScaleX="1260322" custScaleY="2000000" custLinFactX="226114" custLinFactY="-717390" custLinFactNeighborX="300000" custLinFactNeighborY="-800000">
        <dgm:presLayoutVars>
          <dgm:bulletEnabled val="1"/>
        </dgm:presLayoutVars>
      </dgm:prSet>
      <dgm:spPr/>
      <dgm:t>
        <a:bodyPr/>
        <a:lstStyle/>
        <a:p>
          <a:endParaRPr lang="ru-RU"/>
        </a:p>
      </dgm:t>
    </dgm:pt>
    <dgm:pt modelId="{27B21C2B-E9EE-4EC6-ACD7-0FE38D2E648D}" type="pres">
      <dgm:prSet presAssocID="{0379F198-9481-4C58-B103-CCA174C8D96E}" presName="sibTrans" presStyleLbl="sibTrans2D1" presStyleIdx="2" presStyleCnt="5"/>
      <dgm:spPr/>
      <dgm:t>
        <a:bodyPr/>
        <a:lstStyle/>
        <a:p>
          <a:endParaRPr lang="ru-RU"/>
        </a:p>
      </dgm:t>
    </dgm:pt>
    <dgm:pt modelId="{621290BB-F4FD-44F6-90A0-D95F3DB76071}" type="pres">
      <dgm:prSet presAssocID="{0379F198-9481-4C58-B103-CCA174C8D96E}" presName="connectorText" presStyleLbl="sibTrans2D1" presStyleIdx="2" presStyleCnt="5"/>
      <dgm:spPr/>
      <dgm:t>
        <a:bodyPr/>
        <a:lstStyle/>
        <a:p>
          <a:endParaRPr lang="ru-RU"/>
        </a:p>
      </dgm:t>
    </dgm:pt>
    <dgm:pt modelId="{3B6C3A76-A5C3-4B49-8986-A4FCFC98FAA2}" type="pres">
      <dgm:prSet presAssocID="{47A339FC-6FD2-4DCD-8784-336D4B82B7F3}" presName="node" presStyleLbl="node1" presStyleIdx="3" presStyleCnt="6" custScaleX="1142803" custScaleY="685867" custLinFactY="-641437" custLinFactNeighborX="-21025" custLinFactNeighborY="-700000">
        <dgm:presLayoutVars>
          <dgm:bulletEnabled val="1"/>
        </dgm:presLayoutVars>
      </dgm:prSet>
      <dgm:spPr/>
      <dgm:t>
        <a:bodyPr/>
        <a:lstStyle/>
        <a:p>
          <a:endParaRPr lang="ru-RU"/>
        </a:p>
      </dgm:t>
    </dgm:pt>
    <dgm:pt modelId="{68B63FB0-3B0C-4A97-AAEA-BED39EAF5188}" type="pres">
      <dgm:prSet presAssocID="{4A234F8E-08FB-4003-A630-E7322BA1454C}" presName="sibTrans" presStyleLbl="sibTrans2D1" presStyleIdx="3" presStyleCnt="5"/>
      <dgm:spPr/>
      <dgm:t>
        <a:bodyPr/>
        <a:lstStyle/>
        <a:p>
          <a:endParaRPr lang="ru-RU"/>
        </a:p>
      </dgm:t>
    </dgm:pt>
    <dgm:pt modelId="{3F805E8F-8A17-4EB5-A314-92E3D0A347F4}" type="pres">
      <dgm:prSet presAssocID="{4A234F8E-08FB-4003-A630-E7322BA1454C}" presName="connectorText" presStyleLbl="sibTrans2D1" presStyleIdx="3" presStyleCnt="5"/>
      <dgm:spPr/>
      <dgm:t>
        <a:bodyPr/>
        <a:lstStyle/>
        <a:p>
          <a:endParaRPr lang="ru-RU"/>
        </a:p>
      </dgm:t>
    </dgm:pt>
    <dgm:pt modelId="{A67CA474-15A7-4A14-B98C-419D1A1B8838}" type="pres">
      <dgm:prSet presAssocID="{9EEEA4D1-FD1A-4DB1-B48B-8D94E0151B55}" presName="node" presStyleLbl="node1" presStyleIdx="4" presStyleCnt="6" custScaleX="1983440" custScaleY="1326560" custLinFactY="-498723" custLinFactNeighborX="20155" custLinFactNeighborY="-500000">
        <dgm:presLayoutVars>
          <dgm:bulletEnabled val="1"/>
        </dgm:presLayoutVars>
      </dgm:prSet>
      <dgm:spPr/>
      <dgm:t>
        <a:bodyPr/>
        <a:lstStyle/>
        <a:p>
          <a:endParaRPr lang="ru-RU"/>
        </a:p>
      </dgm:t>
    </dgm:pt>
    <dgm:pt modelId="{168BFFF0-9535-4855-A034-88F5D07912B7}" type="pres">
      <dgm:prSet presAssocID="{5835DB9C-2FE9-456B-A7E6-1F7F2C73B524}" presName="sibTrans" presStyleLbl="sibTrans2D1" presStyleIdx="4" presStyleCnt="5"/>
      <dgm:spPr/>
      <dgm:t>
        <a:bodyPr/>
        <a:lstStyle/>
        <a:p>
          <a:endParaRPr lang="ru-RU"/>
        </a:p>
      </dgm:t>
    </dgm:pt>
    <dgm:pt modelId="{8D5A72EE-D988-4208-BDBF-43B16805BB1F}" type="pres">
      <dgm:prSet presAssocID="{5835DB9C-2FE9-456B-A7E6-1F7F2C73B524}" presName="connectorText" presStyleLbl="sibTrans2D1" presStyleIdx="4" presStyleCnt="5"/>
      <dgm:spPr/>
      <dgm:t>
        <a:bodyPr/>
        <a:lstStyle/>
        <a:p>
          <a:endParaRPr lang="ru-RU"/>
        </a:p>
      </dgm:t>
    </dgm:pt>
    <dgm:pt modelId="{8B0F7AD3-52FA-4E87-A914-D1F6713FDBEE}" type="pres">
      <dgm:prSet presAssocID="{E2A2FE48-42C1-46F2-972D-0417E67930E8}" presName="node" presStyleLbl="node1" presStyleIdx="5" presStyleCnt="6" custScaleX="2000000" custScaleY="1415906" custLinFactY="-360113" custLinFactNeighborX="5564" custLinFactNeighborY="-400000">
        <dgm:presLayoutVars>
          <dgm:bulletEnabled val="1"/>
        </dgm:presLayoutVars>
      </dgm:prSet>
      <dgm:spPr/>
      <dgm:t>
        <a:bodyPr/>
        <a:lstStyle/>
        <a:p>
          <a:endParaRPr lang="ru-RU"/>
        </a:p>
      </dgm:t>
    </dgm:pt>
  </dgm:ptLst>
  <dgm:cxnLst>
    <dgm:cxn modelId="{D22DE81E-EDE8-4001-BBA1-BBC08DF55BCF}" srcId="{D036EBBA-A5E0-4AE0-882E-8B41DA68764B}" destId="{47A339FC-6FD2-4DCD-8784-336D4B82B7F3}" srcOrd="3" destOrd="0" parTransId="{6A344BC7-0EEA-4E32-A6A0-1C4569196269}" sibTransId="{4A234F8E-08FB-4003-A630-E7322BA1454C}"/>
    <dgm:cxn modelId="{21B18741-083D-49F0-977B-F5CF958162ED}" type="presOf" srcId="{E2A2FE48-42C1-46F2-972D-0417E67930E8}" destId="{8B0F7AD3-52FA-4E87-A914-D1F6713FDBEE}" srcOrd="0" destOrd="0" presId="urn:microsoft.com/office/officeart/2005/8/layout/process2"/>
    <dgm:cxn modelId="{93230F99-97D3-4844-AB34-DCFE55745740}" type="presOf" srcId="{473F6BF3-F5CF-464C-A100-04EB91491BD8}" destId="{B73BDA59-DF93-43B2-A0F3-0B5BA3B987A5}" srcOrd="1" destOrd="0" presId="urn:microsoft.com/office/officeart/2005/8/layout/process2"/>
    <dgm:cxn modelId="{367E6581-47D5-47BE-A1A6-8EBAFC147555}" type="presOf" srcId="{D036EBBA-A5E0-4AE0-882E-8B41DA68764B}" destId="{5B48B9A6-3261-4E43-8D84-BC84E8601922}" srcOrd="0" destOrd="0" presId="urn:microsoft.com/office/officeart/2005/8/layout/process2"/>
    <dgm:cxn modelId="{F410615F-505D-4456-BC64-CAD1B9758A4D}" type="presOf" srcId="{47A339FC-6FD2-4DCD-8784-336D4B82B7F3}" destId="{3B6C3A76-A5C3-4B49-8986-A4FCFC98FAA2}" srcOrd="0" destOrd="0" presId="urn:microsoft.com/office/officeart/2005/8/layout/process2"/>
    <dgm:cxn modelId="{7DAA9594-98E8-4C8B-8A7F-6002991E72AA}" type="presOf" srcId="{5D835812-1D3A-4956-916E-3D5994B00324}" destId="{AAF3A285-03DF-4499-A9C1-E80D6CCEE401}" srcOrd="0" destOrd="0" presId="urn:microsoft.com/office/officeart/2005/8/layout/process2"/>
    <dgm:cxn modelId="{EAED3BE7-37D9-4A39-B882-821780500375}" type="presOf" srcId="{5835DB9C-2FE9-456B-A7E6-1F7F2C73B524}" destId="{8D5A72EE-D988-4208-BDBF-43B16805BB1F}" srcOrd="1" destOrd="0" presId="urn:microsoft.com/office/officeart/2005/8/layout/process2"/>
    <dgm:cxn modelId="{51103789-B657-477B-9EDC-7D6969980C03}" srcId="{D036EBBA-A5E0-4AE0-882E-8B41DA68764B}" destId="{E2A2FE48-42C1-46F2-972D-0417E67930E8}" srcOrd="5" destOrd="0" parTransId="{C33B5D17-2A4D-4641-A9CA-5C81C1315D55}" sibTransId="{407BD1BE-D042-4FAD-B3E2-E456F5EA66DD}"/>
    <dgm:cxn modelId="{FC0C9044-23CD-4D53-9F21-641B5313C5D2}" type="presOf" srcId="{0379F198-9481-4C58-B103-CCA174C8D96E}" destId="{621290BB-F4FD-44F6-90A0-D95F3DB76071}" srcOrd="1" destOrd="0" presId="urn:microsoft.com/office/officeart/2005/8/layout/process2"/>
    <dgm:cxn modelId="{17451AC6-E2DA-41D8-9AF1-5E1378F81ECA}" type="presOf" srcId="{5835DB9C-2FE9-456B-A7E6-1F7F2C73B524}" destId="{168BFFF0-9535-4855-A034-88F5D07912B7}" srcOrd="0" destOrd="0" presId="urn:microsoft.com/office/officeart/2005/8/layout/process2"/>
    <dgm:cxn modelId="{197DDD79-D9CC-4739-8140-2CE92480BF0F}" srcId="{D036EBBA-A5E0-4AE0-882E-8B41DA68764B}" destId="{9EEEA4D1-FD1A-4DB1-B48B-8D94E0151B55}" srcOrd="4" destOrd="0" parTransId="{136B1730-676F-4297-8F95-C6FD0A57EFEE}" sibTransId="{5835DB9C-2FE9-456B-A7E6-1F7F2C73B524}"/>
    <dgm:cxn modelId="{4AAA3904-DAD3-4FCB-AAB4-894915C445A0}" type="presOf" srcId="{473F6BF3-F5CF-464C-A100-04EB91491BD8}" destId="{E227799C-3FE2-4924-9256-7D70629589CE}" srcOrd="0" destOrd="0" presId="urn:microsoft.com/office/officeart/2005/8/layout/process2"/>
    <dgm:cxn modelId="{4FABE215-90DC-4A1F-9858-216B9011E3CF}" type="presOf" srcId="{4A234F8E-08FB-4003-A630-E7322BA1454C}" destId="{3F805E8F-8A17-4EB5-A314-92E3D0A347F4}" srcOrd="1" destOrd="0" presId="urn:microsoft.com/office/officeart/2005/8/layout/process2"/>
    <dgm:cxn modelId="{602C0CC8-5B60-47DF-8217-702F225BC566}" type="presOf" srcId="{4A234F8E-08FB-4003-A630-E7322BA1454C}" destId="{68B63FB0-3B0C-4A97-AAEA-BED39EAF5188}" srcOrd="0" destOrd="0" presId="urn:microsoft.com/office/officeart/2005/8/layout/process2"/>
    <dgm:cxn modelId="{D9E373D5-8F80-48F9-8586-6F370F4B7C24}" type="presOf" srcId="{201D8893-2F58-45BF-AE3A-3895C7549C60}" destId="{7D7BC19D-88BE-4B66-9B97-FD6524B4E1BD}" srcOrd="0" destOrd="0" presId="urn:microsoft.com/office/officeart/2005/8/layout/process2"/>
    <dgm:cxn modelId="{073C2D3F-13E8-4663-8301-557692556060}" type="presOf" srcId="{859F622E-8430-40B3-A0C7-0D527EA318C5}" destId="{C200D753-A8FA-4FE0-A2FD-072F82D9FABF}" srcOrd="0" destOrd="0" presId="urn:microsoft.com/office/officeart/2005/8/layout/process2"/>
    <dgm:cxn modelId="{D352DD8A-CAB1-4ADC-BE85-DC3B33F3C784}" type="presOf" srcId="{8A545CEB-BC11-45C3-8141-F93333020D8C}" destId="{2F92735B-596B-4A86-971E-987AF7ADA4B8}" srcOrd="0" destOrd="0" presId="urn:microsoft.com/office/officeart/2005/8/layout/process2"/>
    <dgm:cxn modelId="{F6EB4B5E-758F-4413-865E-05F864EEB3E8}" type="presOf" srcId="{0379F198-9481-4C58-B103-CCA174C8D96E}" destId="{27B21C2B-E9EE-4EC6-ACD7-0FE38D2E648D}" srcOrd="0" destOrd="0" presId="urn:microsoft.com/office/officeart/2005/8/layout/process2"/>
    <dgm:cxn modelId="{EDB0A240-8B8E-4CF1-A59A-3CA9BA521329}" srcId="{D036EBBA-A5E0-4AE0-882E-8B41DA68764B}" destId="{201D8893-2F58-45BF-AE3A-3895C7549C60}" srcOrd="2" destOrd="0" parTransId="{0AC0608A-DD30-4315-BFCA-8CC62E9341A3}" sibTransId="{0379F198-9481-4C58-B103-CCA174C8D96E}"/>
    <dgm:cxn modelId="{5E05FD87-60E7-47F0-B5D3-BECF4598A640}" type="presOf" srcId="{859F622E-8430-40B3-A0C7-0D527EA318C5}" destId="{652DEC49-29AA-4B61-9DE2-55925477C219}" srcOrd="1" destOrd="0" presId="urn:microsoft.com/office/officeart/2005/8/layout/process2"/>
    <dgm:cxn modelId="{CF649338-6202-4B1E-BD73-9BCFBEBAE54F}" srcId="{D036EBBA-A5E0-4AE0-882E-8B41DA68764B}" destId="{8A545CEB-BC11-45C3-8141-F93333020D8C}" srcOrd="0" destOrd="0" parTransId="{A45978F3-2246-42BC-916D-ED56725E1B8E}" sibTransId="{473F6BF3-F5CF-464C-A100-04EB91491BD8}"/>
    <dgm:cxn modelId="{06A77D49-86C0-4FFE-9350-C6ED4694FD9E}" srcId="{D036EBBA-A5E0-4AE0-882E-8B41DA68764B}" destId="{5D835812-1D3A-4956-916E-3D5994B00324}" srcOrd="1" destOrd="0" parTransId="{02924DAE-F761-4EA8-A524-C32BA37D5515}" sibTransId="{859F622E-8430-40B3-A0C7-0D527EA318C5}"/>
    <dgm:cxn modelId="{006C24EC-0A05-449B-A749-C37BFD68C98C}" type="presOf" srcId="{9EEEA4D1-FD1A-4DB1-B48B-8D94E0151B55}" destId="{A67CA474-15A7-4A14-B98C-419D1A1B8838}" srcOrd="0" destOrd="0" presId="urn:microsoft.com/office/officeart/2005/8/layout/process2"/>
    <dgm:cxn modelId="{CA721D72-6CA2-446B-8AC0-13E70E19499F}" type="presParOf" srcId="{5B48B9A6-3261-4E43-8D84-BC84E8601922}" destId="{2F92735B-596B-4A86-971E-987AF7ADA4B8}" srcOrd="0" destOrd="0" presId="urn:microsoft.com/office/officeart/2005/8/layout/process2"/>
    <dgm:cxn modelId="{5FDBD01E-FD76-4A4C-880F-1ED988F51630}" type="presParOf" srcId="{5B48B9A6-3261-4E43-8D84-BC84E8601922}" destId="{E227799C-3FE2-4924-9256-7D70629589CE}" srcOrd="1" destOrd="0" presId="urn:microsoft.com/office/officeart/2005/8/layout/process2"/>
    <dgm:cxn modelId="{9CBDE9F8-E950-41AE-92E2-5B046B843096}" type="presParOf" srcId="{E227799C-3FE2-4924-9256-7D70629589CE}" destId="{B73BDA59-DF93-43B2-A0F3-0B5BA3B987A5}" srcOrd="0" destOrd="0" presId="urn:microsoft.com/office/officeart/2005/8/layout/process2"/>
    <dgm:cxn modelId="{0C8B8CA0-C53E-4B99-800C-27F8A4B5A13C}" type="presParOf" srcId="{5B48B9A6-3261-4E43-8D84-BC84E8601922}" destId="{AAF3A285-03DF-4499-A9C1-E80D6CCEE401}" srcOrd="2" destOrd="0" presId="urn:microsoft.com/office/officeart/2005/8/layout/process2"/>
    <dgm:cxn modelId="{EE2D7A8F-A3AB-4ED2-9665-E20BFFD544A5}" type="presParOf" srcId="{5B48B9A6-3261-4E43-8D84-BC84E8601922}" destId="{C200D753-A8FA-4FE0-A2FD-072F82D9FABF}" srcOrd="3" destOrd="0" presId="urn:microsoft.com/office/officeart/2005/8/layout/process2"/>
    <dgm:cxn modelId="{D6270E47-E057-46B9-964B-B8A918AFA603}" type="presParOf" srcId="{C200D753-A8FA-4FE0-A2FD-072F82D9FABF}" destId="{652DEC49-29AA-4B61-9DE2-55925477C219}" srcOrd="0" destOrd="0" presId="urn:microsoft.com/office/officeart/2005/8/layout/process2"/>
    <dgm:cxn modelId="{F45CE9FD-BDF4-47FA-A9EE-28146617DF89}" type="presParOf" srcId="{5B48B9A6-3261-4E43-8D84-BC84E8601922}" destId="{7D7BC19D-88BE-4B66-9B97-FD6524B4E1BD}" srcOrd="4" destOrd="0" presId="urn:microsoft.com/office/officeart/2005/8/layout/process2"/>
    <dgm:cxn modelId="{EDED3E2E-4504-4184-8BB7-BA17AC570B3D}" type="presParOf" srcId="{5B48B9A6-3261-4E43-8D84-BC84E8601922}" destId="{27B21C2B-E9EE-4EC6-ACD7-0FE38D2E648D}" srcOrd="5" destOrd="0" presId="urn:microsoft.com/office/officeart/2005/8/layout/process2"/>
    <dgm:cxn modelId="{30FE0434-7A99-4E48-B5FC-329DD14B5E4A}" type="presParOf" srcId="{27B21C2B-E9EE-4EC6-ACD7-0FE38D2E648D}" destId="{621290BB-F4FD-44F6-90A0-D95F3DB76071}" srcOrd="0" destOrd="0" presId="urn:microsoft.com/office/officeart/2005/8/layout/process2"/>
    <dgm:cxn modelId="{5130ADB9-3B7D-4517-8A19-DFE2186243F5}" type="presParOf" srcId="{5B48B9A6-3261-4E43-8D84-BC84E8601922}" destId="{3B6C3A76-A5C3-4B49-8986-A4FCFC98FAA2}" srcOrd="6" destOrd="0" presId="urn:microsoft.com/office/officeart/2005/8/layout/process2"/>
    <dgm:cxn modelId="{FBD98D5F-3F2F-4525-BB3D-D61600F13449}" type="presParOf" srcId="{5B48B9A6-3261-4E43-8D84-BC84E8601922}" destId="{68B63FB0-3B0C-4A97-AAEA-BED39EAF5188}" srcOrd="7" destOrd="0" presId="urn:microsoft.com/office/officeart/2005/8/layout/process2"/>
    <dgm:cxn modelId="{FC16A1A8-E7EF-416D-B45F-C93FC2DC973E}" type="presParOf" srcId="{68B63FB0-3B0C-4A97-AAEA-BED39EAF5188}" destId="{3F805E8F-8A17-4EB5-A314-92E3D0A347F4}" srcOrd="0" destOrd="0" presId="urn:microsoft.com/office/officeart/2005/8/layout/process2"/>
    <dgm:cxn modelId="{3695108F-F454-4236-B1B1-C76DDEAC7236}" type="presParOf" srcId="{5B48B9A6-3261-4E43-8D84-BC84E8601922}" destId="{A67CA474-15A7-4A14-B98C-419D1A1B8838}" srcOrd="8" destOrd="0" presId="urn:microsoft.com/office/officeart/2005/8/layout/process2"/>
    <dgm:cxn modelId="{EDA921F0-6389-4AC2-8476-8F5210E33553}" type="presParOf" srcId="{5B48B9A6-3261-4E43-8D84-BC84E8601922}" destId="{168BFFF0-9535-4855-A034-88F5D07912B7}" srcOrd="9" destOrd="0" presId="urn:microsoft.com/office/officeart/2005/8/layout/process2"/>
    <dgm:cxn modelId="{D4207D17-1680-43EB-811C-440FA8BD9BFF}" type="presParOf" srcId="{168BFFF0-9535-4855-A034-88F5D07912B7}" destId="{8D5A72EE-D988-4208-BDBF-43B16805BB1F}" srcOrd="0" destOrd="0" presId="urn:microsoft.com/office/officeart/2005/8/layout/process2"/>
    <dgm:cxn modelId="{B8BCECAD-D1C4-4383-BF7C-2C78FCA204D8}" type="presParOf" srcId="{5B48B9A6-3261-4E43-8D84-BC84E8601922}" destId="{8B0F7AD3-52FA-4E87-A914-D1F6713FDBEE}" srcOrd="10"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6064F-F7C7-4661-8FF0-7C14FCAB9F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AB48E025-45AF-4443-999F-F7751C359266}">
      <dgm:prSet phldrT="[Текст]" custT="1"/>
      <dgm:spPr/>
      <dgm:t>
        <a:bodyPr/>
        <a:lstStyle/>
        <a:p>
          <a:r>
            <a:rPr lang="ru-RU" sz="2400" dirty="0" smtClean="0"/>
            <a:t>По итогам рассмотрения акта и материалов проверки руководителем ТНИ либо его заместителем может быть принято одно из следующих решений:</a:t>
          </a:r>
        </a:p>
      </dgm:t>
    </dgm:pt>
    <dgm:pt modelId="{0002D6A9-1D49-41FC-8B39-CD63D0C74C41}" type="sibTrans" cxnId="{7BBA82EC-1F93-450A-9750-BD6CF47BEF96}">
      <dgm:prSet/>
      <dgm:spPr/>
      <dgm:t>
        <a:bodyPr/>
        <a:lstStyle/>
        <a:p>
          <a:endParaRPr lang="ru-RU"/>
        </a:p>
      </dgm:t>
    </dgm:pt>
    <dgm:pt modelId="{A55AC2A9-B29F-4A1F-92DB-882FE55A3D77}" type="parTrans" cxnId="{7BBA82EC-1F93-450A-9750-BD6CF47BEF96}">
      <dgm:prSet/>
      <dgm:spPr/>
      <dgm:t>
        <a:bodyPr/>
        <a:lstStyle/>
        <a:p>
          <a:endParaRPr lang="ru-RU"/>
        </a:p>
      </dgm:t>
    </dgm:pt>
    <dgm:pt modelId="{86823867-3083-4FB1-8860-83E441C9B086}">
      <dgm:prSet/>
      <dgm:spPr/>
      <dgm:t>
        <a:bodyPr/>
        <a:lstStyle/>
        <a:p>
          <a:r>
            <a:rPr lang="ru-RU" dirty="0" smtClean="0"/>
            <a:t>а) об оставлении акта мероприятия по контролю БЕЗ ИЗМЕНЕНИЯ и при наличии нарушений вынесении решения, предписания, представления к нему;</a:t>
          </a:r>
        </a:p>
      </dgm:t>
    </dgm:pt>
    <dgm:pt modelId="{A4CF1CD6-7C65-4578-AFDA-8E334BD26B65}" type="parTrans" cxnId="{67B3CB7C-7088-4CC5-BD93-63B07A715775}">
      <dgm:prSet/>
      <dgm:spPr/>
      <dgm:t>
        <a:bodyPr/>
        <a:lstStyle/>
        <a:p>
          <a:endParaRPr lang="ru-RU"/>
        </a:p>
      </dgm:t>
    </dgm:pt>
    <dgm:pt modelId="{C1FA9C15-3BBF-4BEF-905A-71DAC692A821}" type="sibTrans" cxnId="{67B3CB7C-7088-4CC5-BD93-63B07A715775}">
      <dgm:prSet/>
      <dgm:spPr/>
      <dgm:t>
        <a:bodyPr/>
        <a:lstStyle/>
        <a:p>
          <a:endParaRPr lang="ru-RU"/>
        </a:p>
      </dgm:t>
    </dgm:pt>
    <dgm:pt modelId="{DBD96052-2351-47BF-A28C-5AB4178FD6A2}">
      <dgm:prSet/>
      <dgm:spPr/>
      <dgm:t>
        <a:bodyPr/>
        <a:lstStyle/>
        <a:p>
          <a:r>
            <a:rPr lang="ru-RU" dirty="0" smtClean="0"/>
            <a:t>б) о внесении ИЗМЕНЕНИЙ и (или) ДОПОЛНЕНИЙ в акт мероприятия по контролю и при наличии нарушений вынесении решения, предписания, представления к нему с учетом данных  изменений и (или) дополнений к акту</a:t>
          </a:r>
          <a:endParaRPr lang="ru-RU" b="1" dirty="0">
            <a:effectLst>
              <a:outerShdw blurRad="38100" dist="38100" dir="2700000" algn="tl">
                <a:srgbClr val="000000">
                  <a:alpha val="43137"/>
                </a:srgbClr>
              </a:outerShdw>
            </a:effectLst>
          </a:endParaRPr>
        </a:p>
      </dgm:t>
    </dgm:pt>
    <dgm:pt modelId="{817E295F-86DD-4314-9A95-7B8E80728C4E}" type="parTrans" cxnId="{7C01447F-8B28-4688-81DA-0EA2BFA38751}">
      <dgm:prSet/>
      <dgm:spPr/>
      <dgm:t>
        <a:bodyPr/>
        <a:lstStyle/>
        <a:p>
          <a:endParaRPr lang="ru-RU"/>
        </a:p>
      </dgm:t>
    </dgm:pt>
    <dgm:pt modelId="{9AEC8CF5-F6BE-4263-8D38-6A3718528CA4}" type="sibTrans" cxnId="{7C01447F-8B28-4688-81DA-0EA2BFA38751}">
      <dgm:prSet/>
      <dgm:spPr/>
      <dgm:t>
        <a:bodyPr/>
        <a:lstStyle/>
        <a:p>
          <a:endParaRPr lang="ru-RU"/>
        </a:p>
      </dgm:t>
    </dgm:pt>
    <dgm:pt modelId="{6C19BBF4-481B-427D-8B73-E9561528E75F}" type="pres">
      <dgm:prSet presAssocID="{1536064F-F7C7-4661-8FF0-7C14FCAB9F90}" presName="hierChild1" presStyleCnt="0">
        <dgm:presLayoutVars>
          <dgm:chPref val="1"/>
          <dgm:dir/>
          <dgm:animOne val="branch"/>
          <dgm:animLvl val="lvl"/>
          <dgm:resizeHandles/>
        </dgm:presLayoutVars>
      </dgm:prSet>
      <dgm:spPr/>
      <dgm:t>
        <a:bodyPr/>
        <a:lstStyle/>
        <a:p>
          <a:endParaRPr lang="ru-RU"/>
        </a:p>
      </dgm:t>
    </dgm:pt>
    <dgm:pt modelId="{D42EC48F-A169-4649-9B4A-52D0E417364F}" type="pres">
      <dgm:prSet presAssocID="{AB48E025-45AF-4443-999F-F7751C359266}" presName="hierRoot1" presStyleCnt="0"/>
      <dgm:spPr/>
    </dgm:pt>
    <dgm:pt modelId="{331277C0-95FA-4BB2-9633-ABA87B44C222}" type="pres">
      <dgm:prSet presAssocID="{AB48E025-45AF-4443-999F-F7751C359266}" presName="composite" presStyleCnt="0"/>
      <dgm:spPr/>
    </dgm:pt>
    <dgm:pt modelId="{A6CFE83A-EA93-456D-B8AC-C960474E00A4}" type="pres">
      <dgm:prSet presAssocID="{AB48E025-45AF-4443-999F-F7751C359266}" presName="background" presStyleLbl="node0" presStyleIdx="0" presStyleCnt="1"/>
      <dgm:spPr/>
    </dgm:pt>
    <dgm:pt modelId="{AC78C4E4-2676-403F-9274-EDFA4613B021}" type="pres">
      <dgm:prSet presAssocID="{AB48E025-45AF-4443-999F-F7751C359266}" presName="text" presStyleLbl="fgAcc0" presStyleIdx="0" presStyleCnt="1" custScaleX="423767" custScaleY="160425" custLinFactY="-44753" custLinFactNeighborX="-5173" custLinFactNeighborY="-100000">
        <dgm:presLayoutVars>
          <dgm:chPref val="3"/>
        </dgm:presLayoutVars>
      </dgm:prSet>
      <dgm:spPr/>
      <dgm:t>
        <a:bodyPr/>
        <a:lstStyle/>
        <a:p>
          <a:endParaRPr lang="ru-RU"/>
        </a:p>
      </dgm:t>
    </dgm:pt>
    <dgm:pt modelId="{2E7AE8B2-3521-4C69-A428-81E83CB7D41D}" type="pres">
      <dgm:prSet presAssocID="{AB48E025-45AF-4443-999F-F7751C359266}" presName="hierChild2" presStyleCnt="0"/>
      <dgm:spPr/>
    </dgm:pt>
    <dgm:pt modelId="{6646F22E-9ACF-405C-97E9-4061E00D1C5B}" type="pres">
      <dgm:prSet presAssocID="{A4CF1CD6-7C65-4578-AFDA-8E334BD26B65}" presName="Name10" presStyleLbl="parChTrans1D2" presStyleIdx="0" presStyleCnt="2"/>
      <dgm:spPr/>
      <dgm:t>
        <a:bodyPr/>
        <a:lstStyle/>
        <a:p>
          <a:endParaRPr lang="ru-RU"/>
        </a:p>
      </dgm:t>
    </dgm:pt>
    <dgm:pt modelId="{9008549A-CA65-46E6-AE45-6B2275F415DB}" type="pres">
      <dgm:prSet presAssocID="{86823867-3083-4FB1-8860-83E441C9B086}" presName="hierRoot2" presStyleCnt="0"/>
      <dgm:spPr/>
    </dgm:pt>
    <dgm:pt modelId="{42F804B7-C0BA-4363-A48E-5206295E9D5B}" type="pres">
      <dgm:prSet presAssocID="{86823867-3083-4FB1-8860-83E441C9B086}" presName="composite2" presStyleCnt="0"/>
      <dgm:spPr/>
    </dgm:pt>
    <dgm:pt modelId="{1B130A6D-391F-4E43-8C70-133DC6082E5E}" type="pres">
      <dgm:prSet presAssocID="{86823867-3083-4FB1-8860-83E441C9B086}" presName="background2" presStyleLbl="node2" presStyleIdx="0" presStyleCnt="2"/>
      <dgm:spPr/>
    </dgm:pt>
    <dgm:pt modelId="{0527958E-E281-42F8-ADAF-5825B2338180}" type="pres">
      <dgm:prSet presAssocID="{86823867-3083-4FB1-8860-83E441C9B086}" presName="text2" presStyleLbl="fgAcc2" presStyleIdx="0" presStyleCnt="2" custScaleX="163161" custScaleY="209317">
        <dgm:presLayoutVars>
          <dgm:chPref val="3"/>
        </dgm:presLayoutVars>
      </dgm:prSet>
      <dgm:spPr/>
      <dgm:t>
        <a:bodyPr/>
        <a:lstStyle/>
        <a:p>
          <a:endParaRPr lang="ru-RU"/>
        </a:p>
      </dgm:t>
    </dgm:pt>
    <dgm:pt modelId="{6F0AE7E6-6616-4DFC-B958-3068C701D656}" type="pres">
      <dgm:prSet presAssocID="{86823867-3083-4FB1-8860-83E441C9B086}" presName="hierChild3" presStyleCnt="0"/>
      <dgm:spPr/>
    </dgm:pt>
    <dgm:pt modelId="{7A47975C-BB38-4B5D-AE41-46820C712956}" type="pres">
      <dgm:prSet presAssocID="{817E295F-86DD-4314-9A95-7B8E80728C4E}" presName="Name10" presStyleLbl="parChTrans1D2" presStyleIdx="1" presStyleCnt="2"/>
      <dgm:spPr/>
      <dgm:t>
        <a:bodyPr/>
        <a:lstStyle/>
        <a:p>
          <a:endParaRPr lang="ru-RU"/>
        </a:p>
      </dgm:t>
    </dgm:pt>
    <dgm:pt modelId="{BC5999EB-6C37-4C17-A449-F6F90BDB6673}" type="pres">
      <dgm:prSet presAssocID="{DBD96052-2351-47BF-A28C-5AB4178FD6A2}" presName="hierRoot2" presStyleCnt="0"/>
      <dgm:spPr/>
    </dgm:pt>
    <dgm:pt modelId="{5F196E00-7315-40FE-A47E-C8F4F95CACD0}" type="pres">
      <dgm:prSet presAssocID="{DBD96052-2351-47BF-A28C-5AB4178FD6A2}" presName="composite2" presStyleCnt="0"/>
      <dgm:spPr/>
    </dgm:pt>
    <dgm:pt modelId="{16EA20C6-B14D-4498-A568-67AF68CE5419}" type="pres">
      <dgm:prSet presAssocID="{DBD96052-2351-47BF-A28C-5AB4178FD6A2}" presName="background2" presStyleLbl="node2" presStyleIdx="1" presStyleCnt="2"/>
      <dgm:spPr/>
    </dgm:pt>
    <dgm:pt modelId="{1137C338-1509-4F54-AFEC-D95BE4CF41B4}" type="pres">
      <dgm:prSet presAssocID="{DBD96052-2351-47BF-A28C-5AB4178FD6A2}" presName="text2" presStyleLbl="fgAcc2" presStyleIdx="1" presStyleCnt="2" custScaleX="199073" custScaleY="217305">
        <dgm:presLayoutVars>
          <dgm:chPref val="3"/>
        </dgm:presLayoutVars>
      </dgm:prSet>
      <dgm:spPr/>
      <dgm:t>
        <a:bodyPr/>
        <a:lstStyle/>
        <a:p>
          <a:endParaRPr lang="ru-RU"/>
        </a:p>
      </dgm:t>
    </dgm:pt>
    <dgm:pt modelId="{A8E2EA27-0377-44FC-B078-9529512696F0}" type="pres">
      <dgm:prSet presAssocID="{DBD96052-2351-47BF-A28C-5AB4178FD6A2}" presName="hierChild3" presStyleCnt="0"/>
      <dgm:spPr/>
    </dgm:pt>
  </dgm:ptLst>
  <dgm:cxnLst>
    <dgm:cxn modelId="{E88641E4-8D99-44C1-BB52-A1BCB06D56A4}" type="presOf" srcId="{A4CF1CD6-7C65-4578-AFDA-8E334BD26B65}" destId="{6646F22E-9ACF-405C-97E9-4061E00D1C5B}" srcOrd="0" destOrd="0" presId="urn:microsoft.com/office/officeart/2005/8/layout/hierarchy1"/>
    <dgm:cxn modelId="{7C01447F-8B28-4688-81DA-0EA2BFA38751}" srcId="{AB48E025-45AF-4443-999F-F7751C359266}" destId="{DBD96052-2351-47BF-A28C-5AB4178FD6A2}" srcOrd="1" destOrd="0" parTransId="{817E295F-86DD-4314-9A95-7B8E80728C4E}" sibTransId="{9AEC8CF5-F6BE-4263-8D38-6A3718528CA4}"/>
    <dgm:cxn modelId="{47644C44-7FF9-4297-BC9B-656B7580CE50}" type="presOf" srcId="{86823867-3083-4FB1-8860-83E441C9B086}" destId="{0527958E-E281-42F8-ADAF-5825B2338180}" srcOrd="0" destOrd="0" presId="urn:microsoft.com/office/officeart/2005/8/layout/hierarchy1"/>
    <dgm:cxn modelId="{7BBA82EC-1F93-450A-9750-BD6CF47BEF96}" srcId="{1536064F-F7C7-4661-8FF0-7C14FCAB9F90}" destId="{AB48E025-45AF-4443-999F-F7751C359266}" srcOrd="0" destOrd="0" parTransId="{A55AC2A9-B29F-4A1F-92DB-882FE55A3D77}" sibTransId="{0002D6A9-1D49-41FC-8B39-CD63D0C74C41}"/>
    <dgm:cxn modelId="{E4A9757E-CFFD-447D-B2DA-28DC8AAA2EE1}" type="presOf" srcId="{DBD96052-2351-47BF-A28C-5AB4178FD6A2}" destId="{1137C338-1509-4F54-AFEC-D95BE4CF41B4}" srcOrd="0" destOrd="0" presId="urn:microsoft.com/office/officeart/2005/8/layout/hierarchy1"/>
    <dgm:cxn modelId="{A64DD796-3EF6-4D17-8EBC-317E048502BC}" type="presOf" srcId="{1536064F-F7C7-4661-8FF0-7C14FCAB9F90}" destId="{6C19BBF4-481B-427D-8B73-E9561528E75F}" srcOrd="0" destOrd="0" presId="urn:microsoft.com/office/officeart/2005/8/layout/hierarchy1"/>
    <dgm:cxn modelId="{ECFAFA02-18CB-4EF3-9858-DFAF3BB8EB7F}" type="presOf" srcId="{AB48E025-45AF-4443-999F-F7751C359266}" destId="{AC78C4E4-2676-403F-9274-EDFA4613B021}" srcOrd="0" destOrd="0" presId="urn:microsoft.com/office/officeart/2005/8/layout/hierarchy1"/>
    <dgm:cxn modelId="{A3B9FB32-4F91-4F3D-B8A3-971D86A9D70B}" type="presOf" srcId="{817E295F-86DD-4314-9A95-7B8E80728C4E}" destId="{7A47975C-BB38-4B5D-AE41-46820C712956}" srcOrd="0" destOrd="0" presId="urn:microsoft.com/office/officeart/2005/8/layout/hierarchy1"/>
    <dgm:cxn modelId="{67B3CB7C-7088-4CC5-BD93-63B07A715775}" srcId="{AB48E025-45AF-4443-999F-F7751C359266}" destId="{86823867-3083-4FB1-8860-83E441C9B086}" srcOrd="0" destOrd="0" parTransId="{A4CF1CD6-7C65-4578-AFDA-8E334BD26B65}" sibTransId="{C1FA9C15-3BBF-4BEF-905A-71DAC692A821}"/>
    <dgm:cxn modelId="{470D8F1E-426A-4CFE-89C9-89EB95E77FAE}" type="presParOf" srcId="{6C19BBF4-481B-427D-8B73-E9561528E75F}" destId="{D42EC48F-A169-4649-9B4A-52D0E417364F}" srcOrd="0" destOrd="0" presId="urn:microsoft.com/office/officeart/2005/8/layout/hierarchy1"/>
    <dgm:cxn modelId="{96DEDD6B-5F12-41C0-AED7-5CB2297DCE2D}" type="presParOf" srcId="{D42EC48F-A169-4649-9B4A-52D0E417364F}" destId="{331277C0-95FA-4BB2-9633-ABA87B44C222}" srcOrd="0" destOrd="0" presId="urn:microsoft.com/office/officeart/2005/8/layout/hierarchy1"/>
    <dgm:cxn modelId="{7DED27D4-8ACF-4831-8B91-1B74EA15F614}" type="presParOf" srcId="{331277C0-95FA-4BB2-9633-ABA87B44C222}" destId="{A6CFE83A-EA93-456D-B8AC-C960474E00A4}" srcOrd="0" destOrd="0" presId="urn:microsoft.com/office/officeart/2005/8/layout/hierarchy1"/>
    <dgm:cxn modelId="{02860193-DCC3-45CE-9606-EF205F472359}" type="presParOf" srcId="{331277C0-95FA-4BB2-9633-ABA87B44C222}" destId="{AC78C4E4-2676-403F-9274-EDFA4613B021}" srcOrd="1" destOrd="0" presId="urn:microsoft.com/office/officeart/2005/8/layout/hierarchy1"/>
    <dgm:cxn modelId="{61534124-2274-4767-AB5B-688A99BB8B40}" type="presParOf" srcId="{D42EC48F-A169-4649-9B4A-52D0E417364F}" destId="{2E7AE8B2-3521-4C69-A428-81E83CB7D41D}" srcOrd="1" destOrd="0" presId="urn:microsoft.com/office/officeart/2005/8/layout/hierarchy1"/>
    <dgm:cxn modelId="{5408500D-3502-4B56-AB6A-9DDA7B800736}" type="presParOf" srcId="{2E7AE8B2-3521-4C69-A428-81E83CB7D41D}" destId="{6646F22E-9ACF-405C-97E9-4061E00D1C5B}" srcOrd="0" destOrd="0" presId="urn:microsoft.com/office/officeart/2005/8/layout/hierarchy1"/>
    <dgm:cxn modelId="{667D7BAE-11C0-4448-BB8A-8677BC6EDD44}" type="presParOf" srcId="{2E7AE8B2-3521-4C69-A428-81E83CB7D41D}" destId="{9008549A-CA65-46E6-AE45-6B2275F415DB}" srcOrd="1" destOrd="0" presId="urn:microsoft.com/office/officeart/2005/8/layout/hierarchy1"/>
    <dgm:cxn modelId="{07E2D291-5723-4940-8D8A-5C4C2297E900}" type="presParOf" srcId="{9008549A-CA65-46E6-AE45-6B2275F415DB}" destId="{42F804B7-C0BA-4363-A48E-5206295E9D5B}" srcOrd="0" destOrd="0" presId="urn:microsoft.com/office/officeart/2005/8/layout/hierarchy1"/>
    <dgm:cxn modelId="{62C03119-239B-4A90-84BD-3EADEFFBE657}" type="presParOf" srcId="{42F804B7-C0BA-4363-A48E-5206295E9D5B}" destId="{1B130A6D-391F-4E43-8C70-133DC6082E5E}" srcOrd="0" destOrd="0" presId="urn:microsoft.com/office/officeart/2005/8/layout/hierarchy1"/>
    <dgm:cxn modelId="{8A87CB85-8E5D-48C8-9D42-4EA1CF72ABC3}" type="presParOf" srcId="{42F804B7-C0BA-4363-A48E-5206295E9D5B}" destId="{0527958E-E281-42F8-ADAF-5825B2338180}" srcOrd="1" destOrd="0" presId="urn:microsoft.com/office/officeart/2005/8/layout/hierarchy1"/>
    <dgm:cxn modelId="{08D61A61-5D48-4D4E-962A-FB1632ED3322}" type="presParOf" srcId="{9008549A-CA65-46E6-AE45-6B2275F415DB}" destId="{6F0AE7E6-6616-4DFC-B958-3068C701D656}" srcOrd="1" destOrd="0" presId="urn:microsoft.com/office/officeart/2005/8/layout/hierarchy1"/>
    <dgm:cxn modelId="{05A56575-5958-4A91-B628-615D635FA3D2}" type="presParOf" srcId="{2E7AE8B2-3521-4C69-A428-81E83CB7D41D}" destId="{7A47975C-BB38-4B5D-AE41-46820C712956}" srcOrd="2" destOrd="0" presId="urn:microsoft.com/office/officeart/2005/8/layout/hierarchy1"/>
    <dgm:cxn modelId="{1F9F831C-71CA-4751-811F-1C4C1A37CF1B}" type="presParOf" srcId="{2E7AE8B2-3521-4C69-A428-81E83CB7D41D}" destId="{BC5999EB-6C37-4C17-A449-F6F90BDB6673}" srcOrd="3" destOrd="0" presId="urn:microsoft.com/office/officeart/2005/8/layout/hierarchy1"/>
    <dgm:cxn modelId="{9921233C-9F5C-4D6A-B57C-425692835917}" type="presParOf" srcId="{BC5999EB-6C37-4C17-A449-F6F90BDB6673}" destId="{5F196E00-7315-40FE-A47E-C8F4F95CACD0}" srcOrd="0" destOrd="0" presId="urn:microsoft.com/office/officeart/2005/8/layout/hierarchy1"/>
    <dgm:cxn modelId="{E6F508F9-487C-4C33-9FA9-03BAD210ADD0}" type="presParOf" srcId="{5F196E00-7315-40FE-A47E-C8F4F95CACD0}" destId="{16EA20C6-B14D-4498-A568-67AF68CE5419}" srcOrd="0" destOrd="0" presId="urn:microsoft.com/office/officeart/2005/8/layout/hierarchy1"/>
    <dgm:cxn modelId="{CE4AF3AE-197E-4032-8027-BD2D9EDC06CF}" type="presParOf" srcId="{5F196E00-7315-40FE-A47E-C8F4F95CACD0}" destId="{1137C338-1509-4F54-AFEC-D95BE4CF41B4}" srcOrd="1" destOrd="0" presId="urn:microsoft.com/office/officeart/2005/8/layout/hierarchy1"/>
    <dgm:cxn modelId="{FEAAF5A9-1683-439E-8CB5-F7A055C5D32F}" type="presParOf" srcId="{BC5999EB-6C37-4C17-A449-F6F90BDB6673}" destId="{A8E2EA27-0377-44FC-B078-9529512696F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D0E93-EB24-45A4-9159-B2235CF93B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717E939A-4FA5-4262-BECF-26C7960FEA20}">
      <dgm:prSet phldrT="[Текст]" custT="1"/>
      <dgm:spPr/>
      <dgm:t>
        <a:bodyPr/>
        <a:lstStyle/>
        <a:p>
          <a:r>
            <a:rPr lang="ru-RU" sz="2000" dirty="0" smtClean="0"/>
            <a:t>ПРЕДПИСАНИЕ об уплате налогов, сборов и иных обязательных платежей и устранении выявленных нарушений действующего законодательства Приднестровской Молдавской Республики</a:t>
          </a:r>
          <a:endParaRPr lang="ru-RU" sz="2000" dirty="0"/>
        </a:p>
      </dgm:t>
    </dgm:pt>
    <dgm:pt modelId="{FE3C4C54-8C3C-4AAD-825C-03A8CFF69867}" type="sibTrans" cxnId="{260407C0-A44D-4165-BE0A-533E5744994C}">
      <dgm:prSet/>
      <dgm:spPr/>
      <dgm:t>
        <a:bodyPr/>
        <a:lstStyle/>
        <a:p>
          <a:endParaRPr lang="ru-RU"/>
        </a:p>
      </dgm:t>
    </dgm:pt>
    <dgm:pt modelId="{4726F7F6-E45C-425F-8F56-0255930E220F}" type="parTrans" cxnId="{260407C0-A44D-4165-BE0A-533E5744994C}">
      <dgm:prSet/>
      <dgm:spPr/>
      <dgm:t>
        <a:bodyPr/>
        <a:lstStyle/>
        <a:p>
          <a:endParaRPr lang="ru-RU"/>
        </a:p>
      </dgm:t>
    </dgm:pt>
    <dgm:pt modelId="{C64C200F-C8EA-4757-A0F5-9A394AA7BF06}">
      <dgm:prSet phldrT="[Текст]" custT="1"/>
      <dgm:spPr/>
      <dgm:t>
        <a:bodyPr/>
        <a:lstStyle/>
        <a:p>
          <a:r>
            <a:rPr lang="ru-RU" sz="2000" dirty="0" smtClean="0"/>
            <a:t>РЕШЕНИЕ об уплате финансовой (штрафной) санкции;</a:t>
          </a:r>
        </a:p>
      </dgm:t>
    </dgm:pt>
    <dgm:pt modelId="{95ED332D-CC1F-4CD1-8598-99C39EDF908B}" type="sibTrans" cxnId="{BC2FC0B6-741B-4712-A97E-8C680ADE0761}">
      <dgm:prSet/>
      <dgm:spPr/>
      <dgm:t>
        <a:bodyPr/>
        <a:lstStyle/>
        <a:p>
          <a:endParaRPr lang="ru-RU"/>
        </a:p>
      </dgm:t>
    </dgm:pt>
    <dgm:pt modelId="{ACB6E8A0-9DEF-47D0-BE3C-6C496F39A731}" type="parTrans" cxnId="{BC2FC0B6-741B-4712-A97E-8C680ADE0761}">
      <dgm:prSet/>
      <dgm:spPr/>
      <dgm:t>
        <a:bodyPr/>
        <a:lstStyle/>
        <a:p>
          <a:endParaRPr lang="ru-RU"/>
        </a:p>
      </dgm:t>
    </dgm:pt>
    <dgm:pt modelId="{DB044E70-1F27-490E-B887-419776B91E02}">
      <dgm:prSet phldrT="[Текст]" custT="1"/>
      <dgm:spPr/>
      <dgm:t>
        <a:bodyPr/>
        <a:lstStyle/>
        <a:p>
          <a:pPr algn="just"/>
          <a:r>
            <a:rPr lang="ru-RU" sz="2000" dirty="0" smtClean="0"/>
            <a:t>ПРЕДСТАВЛЕНИЕ об устранении выявленных нарушений действующего законодательства Приднестровской Молдавской Республики, не повлекших причинения прямого непосредственного ущерба иным лицам, включая государство, в том числе не приведших к занижению налогов и объектов налогообложения, и (или) о привлечении должностных лиц к дисциплинарной и (или) материальной ответственности.</a:t>
          </a:r>
        </a:p>
      </dgm:t>
    </dgm:pt>
    <dgm:pt modelId="{7177CC94-5E77-4AE4-BBEC-21D757EFB449}" type="sibTrans" cxnId="{A26D6AB1-B237-43B4-BB02-7B6DD90FE687}">
      <dgm:prSet/>
      <dgm:spPr/>
      <dgm:t>
        <a:bodyPr/>
        <a:lstStyle/>
        <a:p>
          <a:endParaRPr lang="ru-RU"/>
        </a:p>
      </dgm:t>
    </dgm:pt>
    <dgm:pt modelId="{0DF4C7E2-14FE-46DD-A362-99B756C76ECF}" type="parTrans" cxnId="{A26D6AB1-B237-43B4-BB02-7B6DD90FE687}">
      <dgm:prSet/>
      <dgm:spPr/>
      <dgm:t>
        <a:bodyPr/>
        <a:lstStyle/>
        <a:p>
          <a:endParaRPr lang="ru-RU"/>
        </a:p>
      </dgm:t>
    </dgm:pt>
    <dgm:pt modelId="{CDF61604-5B5B-4AE7-A47F-5328DB59866A}" type="pres">
      <dgm:prSet presAssocID="{8BAD0E93-EB24-45A4-9159-B2235CF93BDF}" presName="linear" presStyleCnt="0">
        <dgm:presLayoutVars>
          <dgm:dir/>
          <dgm:animLvl val="lvl"/>
          <dgm:resizeHandles val="exact"/>
        </dgm:presLayoutVars>
      </dgm:prSet>
      <dgm:spPr/>
      <dgm:t>
        <a:bodyPr/>
        <a:lstStyle/>
        <a:p>
          <a:endParaRPr lang="ru-RU"/>
        </a:p>
      </dgm:t>
    </dgm:pt>
    <dgm:pt modelId="{D6C67A80-EC8F-4B74-88B7-C65FBB5429F5}" type="pres">
      <dgm:prSet presAssocID="{717E939A-4FA5-4262-BECF-26C7960FEA20}" presName="parentLin" presStyleCnt="0"/>
      <dgm:spPr/>
    </dgm:pt>
    <dgm:pt modelId="{B3C991CD-FC16-4C11-8FB2-2A05583F71A6}" type="pres">
      <dgm:prSet presAssocID="{717E939A-4FA5-4262-BECF-26C7960FEA20}" presName="parentLeftMargin" presStyleLbl="node1" presStyleIdx="0" presStyleCnt="3"/>
      <dgm:spPr/>
      <dgm:t>
        <a:bodyPr/>
        <a:lstStyle/>
        <a:p>
          <a:endParaRPr lang="ru-RU"/>
        </a:p>
      </dgm:t>
    </dgm:pt>
    <dgm:pt modelId="{C19E7AE8-3EFC-4B40-B122-BADB29EAA68E}" type="pres">
      <dgm:prSet presAssocID="{717E939A-4FA5-4262-BECF-26C7960FEA20}" presName="parentText" presStyleLbl="node1" presStyleIdx="0" presStyleCnt="3" custScaleX="132921" custScaleY="161888" custLinFactNeighborX="-45106" custLinFactNeighborY="72744">
        <dgm:presLayoutVars>
          <dgm:chMax val="0"/>
          <dgm:bulletEnabled val="1"/>
        </dgm:presLayoutVars>
      </dgm:prSet>
      <dgm:spPr/>
      <dgm:t>
        <a:bodyPr/>
        <a:lstStyle/>
        <a:p>
          <a:endParaRPr lang="ru-RU"/>
        </a:p>
      </dgm:t>
    </dgm:pt>
    <dgm:pt modelId="{746D24AA-F903-4A93-B5BE-7C714E9AD644}" type="pres">
      <dgm:prSet presAssocID="{717E939A-4FA5-4262-BECF-26C7960FEA20}" presName="negativeSpace" presStyleCnt="0"/>
      <dgm:spPr/>
    </dgm:pt>
    <dgm:pt modelId="{01BFEE5B-8D38-4652-B392-7086EDA628FD}" type="pres">
      <dgm:prSet presAssocID="{717E939A-4FA5-4262-BECF-26C7960FEA20}" presName="childText" presStyleLbl="conFgAcc1" presStyleIdx="0" presStyleCnt="3">
        <dgm:presLayoutVars>
          <dgm:bulletEnabled val="1"/>
        </dgm:presLayoutVars>
      </dgm:prSet>
      <dgm:spPr/>
    </dgm:pt>
    <dgm:pt modelId="{64379D1B-CF36-41C8-A798-0C05E83C3BE6}" type="pres">
      <dgm:prSet presAssocID="{FE3C4C54-8C3C-4AAD-825C-03A8CFF69867}" presName="spaceBetweenRectangles" presStyleCnt="0"/>
      <dgm:spPr/>
    </dgm:pt>
    <dgm:pt modelId="{86DB1B1B-67B0-428B-9FA8-EDDC20C2782C}" type="pres">
      <dgm:prSet presAssocID="{C64C200F-C8EA-4757-A0F5-9A394AA7BF06}" presName="parentLin" presStyleCnt="0"/>
      <dgm:spPr/>
    </dgm:pt>
    <dgm:pt modelId="{4DE5CCF0-70D2-47AF-BEB3-92B1CB42A626}" type="pres">
      <dgm:prSet presAssocID="{C64C200F-C8EA-4757-A0F5-9A394AA7BF06}" presName="parentLeftMargin" presStyleLbl="node1" presStyleIdx="0" presStyleCnt="3"/>
      <dgm:spPr/>
      <dgm:t>
        <a:bodyPr/>
        <a:lstStyle/>
        <a:p>
          <a:endParaRPr lang="ru-RU"/>
        </a:p>
      </dgm:t>
    </dgm:pt>
    <dgm:pt modelId="{E1BC2A61-F7D0-458E-B5A8-76C8A36CB616}" type="pres">
      <dgm:prSet presAssocID="{C64C200F-C8EA-4757-A0F5-9A394AA7BF06}" presName="parentText" presStyleLbl="node1" presStyleIdx="1" presStyleCnt="3" custScaleX="131819" custScaleY="84414" custLinFactNeighborX="-37392" custLinFactNeighborY="31020">
        <dgm:presLayoutVars>
          <dgm:chMax val="0"/>
          <dgm:bulletEnabled val="1"/>
        </dgm:presLayoutVars>
      </dgm:prSet>
      <dgm:spPr/>
      <dgm:t>
        <a:bodyPr/>
        <a:lstStyle/>
        <a:p>
          <a:endParaRPr lang="ru-RU"/>
        </a:p>
      </dgm:t>
    </dgm:pt>
    <dgm:pt modelId="{23075795-E4BC-4693-B9F7-D7D9CE5DEC09}" type="pres">
      <dgm:prSet presAssocID="{C64C200F-C8EA-4757-A0F5-9A394AA7BF06}" presName="negativeSpace" presStyleCnt="0"/>
      <dgm:spPr/>
    </dgm:pt>
    <dgm:pt modelId="{DA1DBC2C-D012-4565-A2CD-8DAE11CF4444}" type="pres">
      <dgm:prSet presAssocID="{C64C200F-C8EA-4757-A0F5-9A394AA7BF06}" presName="childText" presStyleLbl="conFgAcc1" presStyleIdx="1" presStyleCnt="3">
        <dgm:presLayoutVars>
          <dgm:bulletEnabled val="1"/>
        </dgm:presLayoutVars>
      </dgm:prSet>
      <dgm:spPr/>
    </dgm:pt>
    <dgm:pt modelId="{16A34AB4-21A7-49B7-A6E8-E393E099F5E2}" type="pres">
      <dgm:prSet presAssocID="{95ED332D-CC1F-4CD1-8598-99C39EDF908B}" presName="spaceBetweenRectangles" presStyleCnt="0"/>
      <dgm:spPr/>
    </dgm:pt>
    <dgm:pt modelId="{054524BC-D23C-4B69-B97C-3BD8FA70343E}" type="pres">
      <dgm:prSet presAssocID="{DB044E70-1F27-490E-B887-419776B91E02}" presName="parentLin" presStyleCnt="0"/>
      <dgm:spPr/>
    </dgm:pt>
    <dgm:pt modelId="{301520EA-F003-422E-A8F1-19F2995826C6}" type="pres">
      <dgm:prSet presAssocID="{DB044E70-1F27-490E-B887-419776B91E02}" presName="parentLeftMargin" presStyleLbl="node1" presStyleIdx="1" presStyleCnt="3"/>
      <dgm:spPr/>
      <dgm:t>
        <a:bodyPr/>
        <a:lstStyle/>
        <a:p>
          <a:endParaRPr lang="ru-RU"/>
        </a:p>
      </dgm:t>
    </dgm:pt>
    <dgm:pt modelId="{F7AA9A16-6CB9-4792-A4C0-0CFFD51BE195}" type="pres">
      <dgm:prSet presAssocID="{DB044E70-1F27-490E-B887-419776B91E02}" presName="parentText" presStyleLbl="node1" presStyleIdx="2" presStyleCnt="3" custScaleX="132578" custScaleY="303968" custLinFactNeighborX="-42705" custLinFactNeighborY="20564">
        <dgm:presLayoutVars>
          <dgm:chMax val="0"/>
          <dgm:bulletEnabled val="1"/>
        </dgm:presLayoutVars>
      </dgm:prSet>
      <dgm:spPr/>
      <dgm:t>
        <a:bodyPr/>
        <a:lstStyle/>
        <a:p>
          <a:endParaRPr lang="ru-RU"/>
        </a:p>
      </dgm:t>
    </dgm:pt>
    <dgm:pt modelId="{9CB5C5A8-E42D-4044-8661-6F2BA41D9E2B}" type="pres">
      <dgm:prSet presAssocID="{DB044E70-1F27-490E-B887-419776B91E02}" presName="negativeSpace" presStyleCnt="0"/>
      <dgm:spPr/>
    </dgm:pt>
    <dgm:pt modelId="{D24FEAF2-E990-406F-919B-CED138FAC952}" type="pres">
      <dgm:prSet presAssocID="{DB044E70-1F27-490E-B887-419776B91E02}" presName="childText" presStyleLbl="conFgAcc1" presStyleIdx="2" presStyleCnt="3">
        <dgm:presLayoutVars>
          <dgm:bulletEnabled val="1"/>
        </dgm:presLayoutVars>
      </dgm:prSet>
      <dgm:spPr/>
    </dgm:pt>
  </dgm:ptLst>
  <dgm:cxnLst>
    <dgm:cxn modelId="{0BFF7B9A-4279-438F-8221-E5EE9F569E7F}" type="presOf" srcId="{C64C200F-C8EA-4757-A0F5-9A394AA7BF06}" destId="{4DE5CCF0-70D2-47AF-BEB3-92B1CB42A626}" srcOrd="0" destOrd="0" presId="urn:microsoft.com/office/officeart/2005/8/layout/list1"/>
    <dgm:cxn modelId="{A26D6AB1-B237-43B4-BB02-7B6DD90FE687}" srcId="{8BAD0E93-EB24-45A4-9159-B2235CF93BDF}" destId="{DB044E70-1F27-490E-B887-419776B91E02}" srcOrd="2" destOrd="0" parTransId="{0DF4C7E2-14FE-46DD-A362-99B756C76ECF}" sibTransId="{7177CC94-5E77-4AE4-BBEC-21D757EFB449}"/>
    <dgm:cxn modelId="{BC2FC0B6-741B-4712-A97E-8C680ADE0761}" srcId="{8BAD0E93-EB24-45A4-9159-B2235CF93BDF}" destId="{C64C200F-C8EA-4757-A0F5-9A394AA7BF06}" srcOrd="1" destOrd="0" parTransId="{ACB6E8A0-9DEF-47D0-BE3C-6C496F39A731}" sibTransId="{95ED332D-CC1F-4CD1-8598-99C39EDF908B}"/>
    <dgm:cxn modelId="{65436C2F-7A87-4551-848F-EE7F2618D38B}" type="presOf" srcId="{C64C200F-C8EA-4757-A0F5-9A394AA7BF06}" destId="{E1BC2A61-F7D0-458E-B5A8-76C8A36CB616}" srcOrd="1" destOrd="0" presId="urn:microsoft.com/office/officeart/2005/8/layout/list1"/>
    <dgm:cxn modelId="{CCC9750B-25EE-4087-8203-4D1E65019BA7}" type="presOf" srcId="{8BAD0E93-EB24-45A4-9159-B2235CF93BDF}" destId="{CDF61604-5B5B-4AE7-A47F-5328DB59866A}" srcOrd="0" destOrd="0" presId="urn:microsoft.com/office/officeart/2005/8/layout/list1"/>
    <dgm:cxn modelId="{5D0784D5-E0DA-4157-A1C7-297253E82EDE}" type="presOf" srcId="{717E939A-4FA5-4262-BECF-26C7960FEA20}" destId="{B3C991CD-FC16-4C11-8FB2-2A05583F71A6}" srcOrd="0" destOrd="0" presId="urn:microsoft.com/office/officeart/2005/8/layout/list1"/>
    <dgm:cxn modelId="{18291655-104E-407A-A108-89FD29253889}" type="presOf" srcId="{DB044E70-1F27-490E-B887-419776B91E02}" destId="{301520EA-F003-422E-A8F1-19F2995826C6}" srcOrd="0" destOrd="0" presId="urn:microsoft.com/office/officeart/2005/8/layout/list1"/>
    <dgm:cxn modelId="{DF35ACBD-D899-4FE9-A44E-69EFB2E3461A}" type="presOf" srcId="{DB044E70-1F27-490E-B887-419776B91E02}" destId="{F7AA9A16-6CB9-4792-A4C0-0CFFD51BE195}" srcOrd="1" destOrd="0" presId="urn:microsoft.com/office/officeart/2005/8/layout/list1"/>
    <dgm:cxn modelId="{C5EEA15D-0C9A-44DF-ACED-F644F7AB16AB}" type="presOf" srcId="{717E939A-4FA5-4262-BECF-26C7960FEA20}" destId="{C19E7AE8-3EFC-4B40-B122-BADB29EAA68E}" srcOrd="1" destOrd="0" presId="urn:microsoft.com/office/officeart/2005/8/layout/list1"/>
    <dgm:cxn modelId="{260407C0-A44D-4165-BE0A-533E5744994C}" srcId="{8BAD0E93-EB24-45A4-9159-B2235CF93BDF}" destId="{717E939A-4FA5-4262-BECF-26C7960FEA20}" srcOrd="0" destOrd="0" parTransId="{4726F7F6-E45C-425F-8F56-0255930E220F}" sibTransId="{FE3C4C54-8C3C-4AAD-825C-03A8CFF69867}"/>
    <dgm:cxn modelId="{390D922D-9BC4-4EA5-A94D-3C785E0D3A6E}" type="presParOf" srcId="{CDF61604-5B5B-4AE7-A47F-5328DB59866A}" destId="{D6C67A80-EC8F-4B74-88B7-C65FBB5429F5}" srcOrd="0" destOrd="0" presId="urn:microsoft.com/office/officeart/2005/8/layout/list1"/>
    <dgm:cxn modelId="{BD06AC76-1C7B-4B5C-844A-182F9F2AF067}" type="presParOf" srcId="{D6C67A80-EC8F-4B74-88B7-C65FBB5429F5}" destId="{B3C991CD-FC16-4C11-8FB2-2A05583F71A6}" srcOrd="0" destOrd="0" presId="urn:microsoft.com/office/officeart/2005/8/layout/list1"/>
    <dgm:cxn modelId="{F7C34E8E-72E0-4C73-91F0-D4E7E5CE8F1A}" type="presParOf" srcId="{D6C67A80-EC8F-4B74-88B7-C65FBB5429F5}" destId="{C19E7AE8-3EFC-4B40-B122-BADB29EAA68E}" srcOrd="1" destOrd="0" presId="urn:microsoft.com/office/officeart/2005/8/layout/list1"/>
    <dgm:cxn modelId="{25D3DDBE-52AD-4835-9A5D-7E31EE6FE6FA}" type="presParOf" srcId="{CDF61604-5B5B-4AE7-A47F-5328DB59866A}" destId="{746D24AA-F903-4A93-B5BE-7C714E9AD644}" srcOrd="1" destOrd="0" presId="urn:microsoft.com/office/officeart/2005/8/layout/list1"/>
    <dgm:cxn modelId="{3A9545A6-46D5-4608-896B-BBB1FD01E261}" type="presParOf" srcId="{CDF61604-5B5B-4AE7-A47F-5328DB59866A}" destId="{01BFEE5B-8D38-4652-B392-7086EDA628FD}" srcOrd="2" destOrd="0" presId="urn:microsoft.com/office/officeart/2005/8/layout/list1"/>
    <dgm:cxn modelId="{4D5A5AEF-7FB3-444C-BF22-4928ECA0BB8B}" type="presParOf" srcId="{CDF61604-5B5B-4AE7-A47F-5328DB59866A}" destId="{64379D1B-CF36-41C8-A798-0C05E83C3BE6}" srcOrd="3" destOrd="0" presId="urn:microsoft.com/office/officeart/2005/8/layout/list1"/>
    <dgm:cxn modelId="{CC08AE9B-DD6D-4410-A454-FDCFCF30D04F}" type="presParOf" srcId="{CDF61604-5B5B-4AE7-A47F-5328DB59866A}" destId="{86DB1B1B-67B0-428B-9FA8-EDDC20C2782C}" srcOrd="4" destOrd="0" presId="urn:microsoft.com/office/officeart/2005/8/layout/list1"/>
    <dgm:cxn modelId="{7222D450-18E9-44F9-A781-0A16FE174458}" type="presParOf" srcId="{86DB1B1B-67B0-428B-9FA8-EDDC20C2782C}" destId="{4DE5CCF0-70D2-47AF-BEB3-92B1CB42A626}" srcOrd="0" destOrd="0" presId="urn:microsoft.com/office/officeart/2005/8/layout/list1"/>
    <dgm:cxn modelId="{B1601080-34B6-44A4-A366-F33BA521021C}" type="presParOf" srcId="{86DB1B1B-67B0-428B-9FA8-EDDC20C2782C}" destId="{E1BC2A61-F7D0-458E-B5A8-76C8A36CB616}" srcOrd="1" destOrd="0" presId="urn:microsoft.com/office/officeart/2005/8/layout/list1"/>
    <dgm:cxn modelId="{AA8BCE51-196A-4A57-8EFF-17C0B014C46C}" type="presParOf" srcId="{CDF61604-5B5B-4AE7-A47F-5328DB59866A}" destId="{23075795-E4BC-4693-B9F7-D7D9CE5DEC09}" srcOrd="5" destOrd="0" presId="urn:microsoft.com/office/officeart/2005/8/layout/list1"/>
    <dgm:cxn modelId="{6E7E5AA0-A4F6-4C26-9046-9674F18C8EEF}" type="presParOf" srcId="{CDF61604-5B5B-4AE7-A47F-5328DB59866A}" destId="{DA1DBC2C-D012-4565-A2CD-8DAE11CF4444}" srcOrd="6" destOrd="0" presId="urn:microsoft.com/office/officeart/2005/8/layout/list1"/>
    <dgm:cxn modelId="{BF54E388-FFBB-4861-93E2-3A1C31A13D4B}" type="presParOf" srcId="{CDF61604-5B5B-4AE7-A47F-5328DB59866A}" destId="{16A34AB4-21A7-49B7-A6E8-E393E099F5E2}" srcOrd="7" destOrd="0" presId="urn:microsoft.com/office/officeart/2005/8/layout/list1"/>
    <dgm:cxn modelId="{7E9CD677-172B-4CE8-9087-43D808F51FD9}" type="presParOf" srcId="{CDF61604-5B5B-4AE7-A47F-5328DB59866A}" destId="{054524BC-D23C-4B69-B97C-3BD8FA70343E}" srcOrd="8" destOrd="0" presId="urn:microsoft.com/office/officeart/2005/8/layout/list1"/>
    <dgm:cxn modelId="{6EF187C7-DD1D-4789-93F9-D4477348EF4B}" type="presParOf" srcId="{054524BC-D23C-4B69-B97C-3BD8FA70343E}" destId="{301520EA-F003-422E-A8F1-19F2995826C6}" srcOrd="0" destOrd="0" presId="urn:microsoft.com/office/officeart/2005/8/layout/list1"/>
    <dgm:cxn modelId="{1371181B-F4B7-4448-ADDA-3A36C9786446}" type="presParOf" srcId="{054524BC-D23C-4B69-B97C-3BD8FA70343E}" destId="{F7AA9A16-6CB9-4792-A4C0-0CFFD51BE195}" srcOrd="1" destOrd="0" presId="urn:microsoft.com/office/officeart/2005/8/layout/list1"/>
    <dgm:cxn modelId="{6F200684-ED8F-4F2F-A9B0-019819BF2EFE}" type="presParOf" srcId="{CDF61604-5B5B-4AE7-A47F-5328DB59866A}" destId="{9CB5C5A8-E42D-4044-8661-6F2BA41D9E2B}" srcOrd="9" destOrd="0" presId="urn:microsoft.com/office/officeart/2005/8/layout/list1"/>
    <dgm:cxn modelId="{0A03F743-9142-4C9B-907C-C733C67D0629}" type="presParOf" srcId="{CDF61604-5B5B-4AE7-A47F-5328DB59866A}" destId="{D24FEAF2-E990-406F-919B-CED138FAC95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6D0595-5D2E-4A36-9D6F-0EC7E17ACEF3}"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ru-RU"/>
        </a:p>
      </dgm:t>
    </dgm:pt>
    <dgm:pt modelId="{62DBBA3B-3B71-4CF8-91DF-D551110DA5AE}">
      <dgm:prSet phldrT="[Текст]" custT="1"/>
      <dgm:spPr/>
      <dgm:t>
        <a:bodyPr/>
        <a:lstStyle/>
        <a:p>
          <a:pPr algn="just"/>
          <a:r>
            <a:rPr lang="ru-RU" sz="1600" u="sng" dirty="0" smtClean="0"/>
            <a:t>при предоставлении в явочном порядке </a:t>
          </a:r>
          <a:r>
            <a:rPr lang="ru-RU" sz="1600" dirty="0" smtClean="0"/>
            <a:t>- дата получения жалобы (заявления) соответствующим органом </a:t>
          </a:r>
          <a:r>
            <a:rPr lang="ru-RU" sz="1600" b="1" dirty="0" smtClean="0"/>
            <a:t>(отметка должностного лица, уполномоченного на ведение делопроизводства (дата и подпись),</a:t>
          </a:r>
          <a:r>
            <a:rPr lang="ru-RU" sz="1600" dirty="0" smtClean="0"/>
            <a:t> о получении на втором экземпляре жалобы (заявления));</a:t>
          </a:r>
          <a:endParaRPr lang="ru-RU" sz="1600" dirty="0"/>
        </a:p>
      </dgm:t>
    </dgm:pt>
    <dgm:pt modelId="{C671897A-8D5E-405A-9505-CF72734444A4}" type="parTrans" cxnId="{1C6FFB6D-7C2B-4967-8964-B670A8B3F9CD}">
      <dgm:prSet/>
      <dgm:spPr/>
      <dgm:t>
        <a:bodyPr/>
        <a:lstStyle/>
        <a:p>
          <a:endParaRPr lang="ru-RU"/>
        </a:p>
      </dgm:t>
    </dgm:pt>
    <dgm:pt modelId="{B3C7E94D-5C4E-475D-B6D4-3C242EB8FEFB}" type="sibTrans" cxnId="{1C6FFB6D-7C2B-4967-8964-B670A8B3F9CD}">
      <dgm:prSet/>
      <dgm:spPr/>
      <dgm:t>
        <a:bodyPr/>
        <a:lstStyle/>
        <a:p>
          <a:endParaRPr lang="ru-RU"/>
        </a:p>
      </dgm:t>
    </dgm:pt>
    <dgm:pt modelId="{E98A04F6-0308-454A-BA2A-1332D7E8DF7F}">
      <dgm:prSet phldrT="[Текст]" custT="1"/>
      <dgm:spPr/>
      <dgm:t>
        <a:bodyPr/>
        <a:lstStyle/>
        <a:p>
          <a:pPr algn="just"/>
          <a:r>
            <a:rPr lang="ru-RU" sz="1600" u="sng" dirty="0" smtClean="0"/>
            <a:t>при направлении по почте </a:t>
          </a:r>
          <a:r>
            <a:rPr lang="ru-RU" sz="1600" dirty="0" smtClean="0"/>
            <a:t>- </a:t>
          </a:r>
          <a:r>
            <a:rPr lang="ru-RU" sz="1600" b="1" dirty="0" smtClean="0"/>
            <a:t>дата отметки на конверте </a:t>
          </a:r>
          <a:r>
            <a:rPr lang="ru-RU" sz="1600" dirty="0" smtClean="0"/>
            <a:t>о приеме почтовой или иной организацией связи, находящейся в той административно-территориальной единице, где расположен территориальный налоговый орган или республиканский исполнительный орган государственной власти, в ведении которого находятся вопросы организации и обеспечения сбора налогов, сборов и иных обязательных платежей, независимо от фактического места нахождения заявителя и времени отправки им почтового отправления.</a:t>
          </a:r>
          <a:endParaRPr lang="ru-RU" sz="1600" dirty="0"/>
        </a:p>
      </dgm:t>
    </dgm:pt>
    <dgm:pt modelId="{3EF959B0-191B-4A41-9294-A0B72317540F}" type="parTrans" cxnId="{4E7C7120-50D2-47CE-8A17-67F84243DB2B}">
      <dgm:prSet/>
      <dgm:spPr/>
      <dgm:t>
        <a:bodyPr/>
        <a:lstStyle/>
        <a:p>
          <a:endParaRPr lang="ru-RU"/>
        </a:p>
      </dgm:t>
    </dgm:pt>
    <dgm:pt modelId="{5F90568F-677B-4E0B-A3A7-AB7CEF3C3060}" type="sibTrans" cxnId="{4E7C7120-50D2-47CE-8A17-67F84243DB2B}">
      <dgm:prSet/>
      <dgm:spPr/>
      <dgm:t>
        <a:bodyPr/>
        <a:lstStyle/>
        <a:p>
          <a:endParaRPr lang="ru-RU"/>
        </a:p>
      </dgm:t>
    </dgm:pt>
    <dgm:pt modelId="{13ECB288-3AD6-4B1B-8E70-954D21DC4F1C}">
      <dgm:prSet phldrT="[Текст]" custT="1"/>
      <dgm:spPr/>
      <dgm:t>
        <a:bodyPr/>
        <a:lstStyle/>
        <a:p>
          <a:pPr algn="ctr"/>
          <a:r>
            <a:rPr lang="ru-RU" sz="1600" dirty="0" smtClean="0">
              <a:latin typeface="Arial" pitchFamily="34" charset="0"/>
              <a:cs typeface="Arial" pitchFamily="34" charset="0"/>
            </a:rPr>
            <a:t> Датой подачи жалобы являются:</a:t>
          </a:r>
          <a:endParaRPr lang="ru-RU" sz="1600" dirty="0">
            <a:latin typeface="Arial" pitchFamily="34" charset="0"/>
            <a:cs typeface="Arial" pitchFamily="34" charset="0"/>
          </a:endParaRPr>
        </a:p>
      </dgm:t>
    </dgm:pt>
    <dgm:pt modelId="{41B123CA-58D0-468E-B177-B8EA197503F2}" type="sibTrans" cxnId="{841E2FBA-0D0E-46C3-A284-472FE165175E}">
      <dgm:prSet/>
      <dgm:spPr/>
      <dgm:t>
        <a:bodyPr/>
        <a:lstStyle/>
        <a:p>
          <a:endParaRPr lang="ru-RU"/>
        </a:p>
      </dgm:t>
    </dgm:pt>
    <dgm:pt modelId="{90862A69-5285-48E1-BAF4-50C34F0BBB3E}" type="parTrans" cxnId="{841E2FBA-0D0E-46C3-A284-472FE165175E}">
      <dgm:prSet/>
      <dgm:spPr/>
      <dgm:t>
        <a:bodyPr/>
        <a:lstStyle/>
        <a:p>
          <a:endParaRPr lang="ru-RU"/>
        </a:p>
      </dgm:t>
    </dgm:pt>
    <dgm:pt modelId="{255D733A-68E5-4920-8650-0AA0CEC58F3B}" type="pres">
      <dgm:prSet presAssocID="{6A6D0595-5D2E-4A36-9D6F-0EC7E17ACEF3}" presName="layout" presStyleCnt="0">
        <dgm:presLayoutVars>
          <dgm:chMax/>
          <dgm:chPref/>
          <dgm:dir/>
          <dgm:animOne val="branch"/>
          <dgm:animLvl val="lvl"/>
          <dgm:resizeHandles/>
        </dgm:presLayoutVars>
      </dgm:prSet>
      <dgm:spPr/>
      <dgm:t>
        <a:bodyPr/>
        <a:lstStyle/>
        <a:p>
          <a:endParaRPr lang="ru-RU"/>
        </a:p>
      </dgm:t>
    </dgm:pt>
    <dgm:pt modelId="{CD5FC91B-64A0-49F7-A1D9-A38B4EA3CC0C}" type="pres">
      <dgm:prSet presAssocID="{13ECB288-3AD6-4B1B-8E70-954D21DC4F1C}" presName="root" presStyleCnt="0">
        <dgm:presLayoutVars>
          <dgm:chMax/>
          <dgm:chPref val="4"/>
        </dgm:presLayoutVars>
      </dgm:prSet>
      <dgm:spPr/>
    </dgm:pt>
    <dgm:pt modelId="{D46CD449-8791-46E5-AF15-8AFFCEDA10A1}" type="pres">
      <dgm:prSet presAssocID="{13ECB288-3AD6-4B1B-8E70-954D21DC4F1C}" presName="rootComposite" presStyleCnt="0">
        <dgm:presLayoutVars/>
      </dgm:prSet>
      <dgm:spPr/>
    </dgm:pt>
    <dgm:pt modelId="{B9201C3D-B645-4B39-8EA1-C8B760C96E49}" type="pres">
      <dgm:prSet presAssocID="{13ECB288-3AD6-4B1B-8E70-954D21DC4F1C}" presName="rootText" presStyleLbl="node0" presStyleIdx="0" presStyleCnt="1" custScaleY="61192">
        <dgm:presLayoutVars>
          <dgm:chMax/>
          <dgm:chPref val="4"/>
        </dgm:presLayoutVars>
      </dgm:prSet>
      <dgm:spPr/>
      <dgm:t>
        <a:bodyPr/>
        <a:lstStyle/>
        <a:p>
          <a:endParaRPr lang="ru-RU"/>
        </a:p>
      </dgm:t>
    </dgm:pt>
    <dgm:pt modelId="{FBBCDD98-211D-4921-B0C4-EA93C53A5807}" type="pres">
      <dgm:prSet presAssocID="{13ECB288-3AD6-4B1B-8E70-954D21DC4F1C}" presName="childShape" presStyleCnt="0">
        <dgm:presLayoutVars>
          <dgm:chMax val="0"/>
          <dgm:chPref val="0"/>
        </dgm:presLayoutVars>
      </dgm:prSet>
      <dgm:spPr/>
    </dgm:pt>
    <dgm:pt modelId="{B4DA2424-88DE-4D85-8736-6F29B15984AA}" type="pres">
      <dgm:prSet presAssocID="{62DBBA3B-3B71-4CF8-91DF-D551110DA5AE}" presName="childComposite" presStyleCnt="0">
        <dgm:presLayoutVars>
          <dgm:chMax val="0"/>
          <dgm:chPref val="0"/>
        </dgm:presLayoutVars>
      </dgm:prSet>
      <dgm:spPr/>
    </dgm:pt>
    <dgm:pt modelId="{C00CCC0B-C826-447E-A0F2-3E6625A847CF}" type="pres">
      <dgm:prSet presAssocID="{62DBBA3B-3B71-4CF8-91DF-D551110DA5AE}" presName="Image" presStyleLbl="node1" presStyleIdx="0" presStyleCnt="2"/>
      <dgm:spPr>
        <a:blipFill rotWithShape="1">
          <a:blip xmlns:r="http://schemas.openxmlformats.org/officeDocument/2006/relationships" r:embed="rId1"/>
          <a:stretch>
            <a:fillRect/>
          </a:stretch>
        </a:blipFill>
      </dgm:spPr>
      <dgm:t>
        <a:bodyPr/>
        <a:lstStyle/>
        <a:p>
          <a:endParaRPr lang="ru-RU"/>
        </a:p>
      </dgm:t>
    </dgm:pt>
    <dgm:pt modelId="{BD4F1DAE-3563-4BEB-88CE-CDBC449AD057}" type="pres">
      <dgm:prSet presAssocID="{62DBBA3B-3B71-4CF8-91DF-D551110DA5AE}" presName="childText" presStyleLbl="lnNode1" presStyleIdx="0" presStyleCnt="2">
        <dgm:presLayoutVars>
          <dgm:chMax val="0"/>
          <dgm:chPref val="0"/>
          <dgm:bulletEnabled val="1"/>
        </dgm:presLayoutVars>
      </dgm:prSet>
      <dgm:spPr/>
      <dgm:t>
        <a:bodyPr/>
        <a:lstStyle/>
        <a:p>
          <a:endParaRPr lang="ru-RU"/>
        </a:p>
      </dgm:t>
    </dgm:pt>
    <dgm:pt modelId="{416A2D53-3BB8-4585-8354-49706A26E2B7}" type="pres">
      <dgm:prSet presAssocID="{E98A04F6-0308-454A-BA2A-1332D7E8DF7F}" presName="childComposite" presStyleCnt="0">
        <dgm:presLayoutVars>
          <dgm:chMax val="0"/>
          <dgm:chPref val="0"/>
        </dgm:presLayoutVars>
      </dgm:prSet>
      <dgm:spPr/>
    </dgm:pt>
    <dgm:pt modelId="{F05FC9E9-DABD-4F6F-9EF2-CEF87C655F02}" type="pres">
      <dgm:prSet presAssocID="{E98A04F6-0308-454A-BA2A-1332D7E8DF7F}" presName="Image" presStyleLbl="node1" presStyleIdx="1" presStyleCnt="2"/>
      <dgm:spPr>
        <a:blipFill rotWithShape="1">
          <a:blip xmlns:r="http://schemas.openxmlformats.org/officeDocument/2006/relationships" r:embed="rId2"/>
          <a:stretch>
            <a:fillRect/>
          </a:stretch>
        </a:blipFill>
      </dgm:spPr>
      <dgm:t>
        <a:bodyPr/>
        <a:lstStyle/>
        <a:p>
          <a:endParaRPr lang="ru-RU"/>
        </a:p>
      </dgm:t>
    </dgm:pt>
    <dgm:pt modelId="{779C03FC-6F7F-4070-9188-0DA0A21F902D}" type="pres">
      <dgm:prSet presAssocID="{E98A04F6-0308-454A-BA2A-1332D7E8DF7F}" presName="childText" presStyleLbl="lnNode1" presStyleIdx="1" presStyleCnt="2" custScaleY="167584">
        <dgm:presLayoutVars>
          <dgm:chMax val="0"/>
          <dgm:chPref val="0"/>
          <dgm:bulletEnabled val="1"/>
        </dgm:presLayoutVars>
      </dgm:prSet>
      <dgm:spPr/>
      <dgm:t>
        <a:bodyPr/>
        <a:lstStyle/>
        <a:p>
          <a:endParaRPr lang="ru-RU"/>
        </a:p>
      </dgm:t>
    </dgm:pt>
  </dgm:ptLst>
  <dgm:cxnLst>
    <dgm:cxn modelId="{4C048EB4-A17A-4ED1-905F-4DC83C51D5E6}" type="presOf" srcId="{6A6D0595-5D2E-4A36-9D6F-0EC7E17ACEF3}" destId="{255D733A-68E5-4920-8650-0AA0CEC58F3B}" srcOrd="0" destOrd="0" presId="urn:microsoft.com/office/officeart/2008/layout/PictureAccentList"/>
    <dgm:cxn modelId="{D343773F-C069-44A8-990E-83B0327704E3}" type="presOf" srcId="{E98A04F6-0308-454A-BA2A-1332D7E8DF7F}" destId="{779C03FC-6F7F-4070-9188-0DA0A21F902D}" srcOrd="0" destOrd="0" presId="urn:microsoft.com/office/officeart/2008/layout/PictureAccentList"/>
    <dgm:cxn modelId="{4E7C7120-50D2-47CE-8A17-67F84243DB2B}" srcId="{13ECB288-3AD6-4B1B-8E70-954D21DC4F1C}" destId="{E98A04F6-0308-454A-BA2A-1332D7E8DF7F}" srcOrd="1" destOrd="0" parTransId="{3EF959B0-191B-4A41-9294-A0B72317540F}" sibTransId="{5F90568F-677B-4E0B-A3A7-AB7CEF3C3060}"/>
    <dgm:cxn modelId="{FF6FCF7E-EFF5-4AE4-A674-DD2CF541DC1C}" type="presOf" srcId="{62DBBA3B-3B71-4CF8-91DF-D551110DA5AE}" destId="{BD4F1DAE-3563-4BEB-88CE-CDBC449AD057}" srcOrd="0" destOrd="0" presId="urn:microsoft.com/office/officeart/2008/layout/PictureAccentList"/>
    <dgm:cxn modelId="{48C91101-F9A8-42B0-AE82-832F2B3CFDDD}" type="presOf" srcId="{13ECB288-3AD6-4B1B-8E70-954D21DC4F1C}" destId="{B9201C3D-B645-4B39-8EA1-C8B760C96E49}" srcOrd="0" destOrd="0" presId="urn:microsoft.com/office/officeart/2008/layout/PictureAccentList"/>
    <dgm:cxn modelId="{1C6FFB6D-7C2B-4967-8964-B670A8B3F9CD}" srcId="{13ECB288-3AD6-4B1B-8E70-954D21DC4F1C}" destId="{62DBBA3B-3B71-4CF8-91DF-D551110DA5AE}" srcOrd="0" destOrd="0" parTransId="{C671897A-8D5E-405A-9505-CF72734444A4}" sibTransId="{B3C7E94D-5C4E-475D-B6D4-3C242EB8FEFB}"/>
    <dgm:cxn modelId="{841E2FBA-0D0E-46C3-A284-472FE165175E}" srcId="{6A6D0595-5D2E-4A36-9D6F-0EC7E17ACEF3}" destId="{13ECB288-3AD6-4B1B-8E70-954D21DC4F1C}" srcOrd="0" destOrd="0" parTransId="{90862A69-5285-48E1-BAF4-50C34F0BBB3E}" sibTransId="{41B123CA-58D0-468E-B177-B8EA197503F2}"/>
    <dgm:cxn modelId="{EC119591-19D2-49F3-AFC8-C0E2BBD19889}" type="presParOf" srcId="{255D733A-68E5-4920-8650-0AA0CEC58F3B}" destId="{CD5FC91B-64A0-49F7-A1D9-A38B4EA3CC0C}" srcOrd="0" destOrd="0" presId="urn:microsoft.com/office/officeart/2008/layout/PictureAccentList"/>
    <dgm:cxn modelId="{5A7B9D82-746B-45FD-85D5-F9943BF2544B}" type="presParOf" srcId="{CD5FC91B-64A0-49F7-A1D9-A38B4EA3CC0C}" destId="{D46CD449-8791-46E5-AF15-8AFFCEDA10A1}" srcOrd="0" destOrd="0" presId="urn:microsoft.com/office/officeart/2008/layout/PictureAccentList"/>
    <dgm:cxn modelId="{3E216F5D-64DD-4713-8A9B-313F84051182}" type="presParOf" srcId="{D46CD449-8791-46E5-AF15-8AFFCEDA10A1}" destId="{B9201C3D-B645-4B39-8EA1-C8B760C96E49}" srcOrd="0" destOrd="0" presId="urn:microsoft.com/office/officeart/2008/layout/PictureAccentList"/>
    <dgm:cxn modelId="{00E05DB4-5C60-47F7-A6D3-3C75FA6847A2}" type="presParOf" srcId="{CD5FC91B-64A0-49F7-A1D9-A38B4EA3CC0C}" destId="{FBBCDD98-211D-4921-B0C4-EA93C53A5807}" srcOrd="1" destOrd="0" presId="urn:microsoft.com/office/officeart/2008/layout/PictureAccentList"/>
    <dgm:cxn modelId="{54B8ECA7-38F0-448F-9889-0060D4945F4C}" type="presParOf" srcId="{FBBCDD98-211D-4921-B0C4-EA93C53A5807}" destId="{B4DA2424-88DE-4D85-8736-6F29B15984AA}" srcOrd="0" destOrd="0" presId="urn:microsoft.com/office/officeart/2008/layout/PictureAccentList"/>
    <dgm:cxn modelId="{835374B0-D035-42A0-98DE-357ED2353C06}" type="presParOf" srcId="{B4DA2424-88DE-4D85-8736-6F29B15984AA}" destId="{C00CCC0B-C826-447E-A0F2-3E6625A847CF}" srcOrd="0" destOrd="0" presId="urn:microsoft.com/office/officeart/2008/layout/PictureAccentList"/>
    <dgm:cxn modelId="{A3BB7CD6-398D-4650-968D-7821C0C94FE4}" type="presParOf" srcId="{B4DA2424-88DE-4D85-8736-6F29B15984AA}" destId="{BD4F1DAE-3563-4BEB-88CE-CDBC449AD057}" srcOrd="1" destOrd="0" presId="urn:microsoft.com/office/officeart/2008/layout/PictureAccentList"/>
    <dgm:cxn modelId="{9B71D844-3352-4629-AC01-10EFAC59187F}" type="presParOf" srcId="{FBBCDD98-211D-4921-B0C4-EA93C53A5807}" destId="{416A2D53-3BB8-4585-8354-49706A26E2B7}" srcOrd="1" destOrd="0" presId="urn:microsoft.com/office/officeart/2008/layout/PictureAccentList"/>
    <dgm:cxn modelId="{80DC1E28-ED4F-4C01-B6C1-D3AC84CEE93A}" type="presParOf" srcId="{416A2D53-3BB8-4585-8354-49706A26E2B7}" destId="{F05FC9E9-DABD-4F6F-9EF2-CEF87C655F02}" srcOrd="0" destOrd="0" presId="urn:microsoft.com/office/officeart/2008/layout/PictureAccentList"/>
    <dgm:cxn modelId="{0E0ABFFE-AC8E-4338-A7C0-28723810FA61}" type="presParOf" srcId="{416A2D53-3BB8-4585-8354-49706A26E2B7}" destId="{779C03FC-6F7F-4070-9188-0DA0A21F902D}" srcOrd="1" destOrd="0" presId="urn:microsoft.com/office/officeart/2008/layout/Pictu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6D0595-5D2E-4A36-9D6F-0EC7E17ACEF3}"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ru-RU"/>
        </a:p>
      </dgm:t>
    </dgm:pt>
    <dgm:pt modelId="{13ECB288-3AD6-4B1B-8E70-954D21DC4F1C}">
      <dgm:prSet phldrT="[Текст]" custT="1"/>
      <dgm:spPr/>
      <dgm:t>
        <a:bodyPr/>
        <a:lstStyle/>
        <a:p>
          <a:pPr algn="just"/>
          <a:r>
            <a:rPr lang="ru-RU" sz="2000" dirty="0" smtClean="0"/>
            <a:t>Подведомственность и сроки подачи и рассмотрения жалобы</a:t>
          </a:r>
          <a:endParaRPr lang="ru-RU" sz="2000" b="0" dirty="0"/>
        </a:p>
      </dgm:t>
    </dgm:pt>
    <dgm:pt modelId="{90862A69-5285-48E1-BAF4-50C34F0BBB3E}" type="parTrans" cxnId="{841E2FBA-0D0E-46C3-A284-472FE165175E}">
      <dgm:prSet/>
      <dgm:spPr/>
      <dgm:t>
        <a:bodyPr/>
        <a:lstStyle/>
        <a:p>
          <a:endParaRPr lang="ru-RU"/>
        </a:p>
      </dgm:t>
    </dgm:pt>
    <dgm:pt modelId="{41B123CA-58D0-468E-B177-B8EA197503F2}" type="sibTrans" cxnId="{841E2FBA-0D0E-46C3-A284-472FE165175E}">
      <dgm:prSet/>
      <dgm:spPr/>
      <dgm:t>
        <a:bodyPr/>
        <a:lstStyle/>
        <a:p>
          <a:endParaRPr lang="ru-RU"/>
        </a:p>
      </dgm:t>
    </dgm:pt>
    <dgm:pt modelId="{62DBBA3B-3B71-4CF8-91DF-D551110DA5AE}">
      <dgm:prSet phldrT="[Текст]"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1600" dirty="0" smtClean="0"/>
            <a:t>Жалоба на постановление по делу об административном правонарушении, вынесенное территориальным налоговым органом, может быть </a:t>
          </a:r>
          <a:r>
            <a:rPr lang="ru-RU" sz="1600" b="1" dirty="0" smtClean="0"/>
            <a:t>подана в вышестоящий налоговый орган </a:t>
          </a:r>
          <a:r>
            <a:rPr lang="ru-RU" sz="1600" dirty="0" smtClean="0"/>
            <a:t>(Министерство финансов Приднестровской Молдавской Республики) в течение 10 (десяти) суток со дня вручения или получения копии постановления.</a:t>
          </a:r>
          <a:endParaRPr lang="ru-RU" sz="1600" dirty="0" smtClean="0">
            <a:latin typeface="Arial" pitchFamily="34" charset="0"/>
            <a:cs typeface="Arial" pitchFamily="34" charset="0"/>
          </a:endParaRPr>
        </a:p>
      </dgm:t>
    </dgm:pt>
    <dgm:pt modelId="{C671897A-8D5E-405A-9505-CF72734444A4}" type="parTrans" cxnId="{1C6FFB6D-7C2B-4967-8964-B670A8B3F9CD}">
      <dgm:prSet/>
      <dgm:spPr/>
      <dgm:t>
        <a:bodyPr/>
        <a:lstStyle/>
        <a:p>
          <a:endParaRPr lang="ru-RU"/>
        </a:p>
      </dgm:t>
    </dgm:pt>
    <dgm:pt modelId="{B3C7E94D-5C4E-475D-B6D4-3C242EB8FEFB}" type="sibTrans" cxnId="{1C6FFB6D-7C2B-4967-8964-B670A8B3F9CD}">
      <dgm:prSet/>
      <dgm:spPr/>
      <dgm:t>
        <a:bodyPr/>
        <a:lstStyle/>
        <a:p>
          <a:endParaRPr lang="ru-RU"/>
        </a:p>
      </dgm:t>
    </dgm:pt>
    <dgm:pt modelId="{E98A04F6-0308-454A-BA2A-1332D7E8DF7F}">
      <dgm:prSet phldrT="[Текст]" custT="1"/>
      <dgm:spPr/>
      <dgm:t>
        <a:bodyPr/>
        <a:lstStyle/>
        <a:p>
          <a:pPr algn="just"/>
          <a:r>
            <a:rPr lang="ru-RU" sz="1600" dirty="0" smtClean="0"/>
            <a:t>Жалоба на постановление по делу об административном правонарушении </a:t>
          </a:r>
          <a:r>
            <a:rPr lang="ru-RU" sz="1600" b="1" dirty="0" smtClean="0"/>
            <a:t>подлежит рассмотрению в десятидневный срок со дня ее поступления со всеми материалами дела </a:t>
          </a:r>
          <a:r>
            <a:rPr lang="ru-RU" sz="1600" dirty="0" smtClean="0"/>
            <a:t>в вышестоящий налоговый орган (Министерство финансов Приднестровской Молдавской Республики), правомочный рассматривать жалобу.</a:t>
          </a:r>
          <a:endParaRPr lang="ru-RU" sz="1600" dirty="0">
            <a:latin typeface="Arial" pitchFamily="34" charset="0"/>
            <a:cs typeface="Arial" pitchFamily="34" charset="0"/>
          </a:endParaRPr>
        </a:p>
      </dgm:t>
    </dgm:pt>
    <dgm:pt modelId="{3EF959B0-191B-4A41-9294-A0B72317540F}" type="parTrans" cxnId="{4E7C7120-50D2-47CE-8A17-67F84243DB2B}">
      <dgm:prSet/>
      <dgm:spPr/>
      <dgm:t>
        <a:bodyPr/>
        <a:lstStyle/>
        <a:p>
          <a:endParaRPr lang="ru-RU"/>
        </a:p>
      </dgm:t>
    </dgm:pt>
    <dgm:pt modelId="{5F90568F-677B-4E0B-A3A7-AB7CEF3C3060}" type="sibTrans" cxnId="{4E7C7120-50D2-47CE-8A17-67F84243DB2B}">
      <dgm:prSet/>
      <dgm:spPr/>
      <dgm:t>
        <a:bodyPr/>
        <a:lstStyle/>
        <a:p>
          <a:endParaRPr lang="ru-RU"/>
        </a:p>
      </dgm:t>
    </dgm:pt>
    <dgm:pt modelId="{255D733A-68E5-4920-8650-0AA0CEC58F3B}" type="pres">
      <dgm:prSet presAssocID="{6A6D0595-5D2E-4A36-9D6F-0EC7E17ACEF3}" presName="layout" presStyleCnt="0">
        <dgm:presLayoutVars>
          <dgm:chMax/>
          <dgm:chPref/>
          <dgm:dir/>
          <dgm:animOne val="branch"/>
          <dgm:animLvl val="lvl"/>
          <dgm:resizeHandles/>
        </dgm:presLayoutVars>
      </dgm:prSet>
      <dgm:spPr/>
      <dgm:t>
        <a:bodyPr/>
        <a:lstStyle/>
        <a:p>
          <a:endParaRPr lang="ru-RU"/>
        </a:p>
      </dgm:t>
    </dgm:pt>
    <dgm:pt modelId="{CD5FC91B-64A0-49F7-A1D9-A38B4EA3CC0C}" type="pres">
      <dgm:prSet presAssocID="{13ECB288-3AD6-4B1B-8E70-954D21DC4F1C}" presName="root" presStyleCnt="0">
        <dgm:presLayoutVars>
          <dgm:chMax/>
          <dgm:chPref val="4"/>
        </dgm:presLayoutVars>
      </dgm:prSet>
      <dgm:spPr/>
    </dgm:pt>
    <dgm:pt modelId="{D46CD449-8791-46E5-AF15-8AFFCEDA10A1}" type="pres">
      <dgm:prSet presAssocID="{13ECB288-3AD6-4B1B-8E70-954D21DC4F1C}" presName="rootComposite" presStyleCnt="0">
        <dgm:presLayoutVars/>
      </dgm:prSet>
      <dgm:spPr/>
    </dgm:pt>
    <dgm:pt modelId="{B9201C3D-B645-4B39-8EA1-C8B760C96E49}" type="pres">
      <dgm:prSet presAssocID="{13ECB288-3AD6-4B1B-8E70-954D21DC4F1C}" presName="rootText" presStyleLbl="node0" presStyleIdx="0" presStyleCnt="1" custScaleX="106334" custScaleY="59695" custLinFactNeighborX="-70" custLinFactNeighborY="14167">
        <dgm:presLayoutVars>
          <dgm:chMax/>
          <dgm:chPref val="4"/>
        </dgm:presLayoutVars>
      </dgm:prSet>
      <dgm:spPr/>
      <dgm:t>
        <a:bodyPr/>
        <a:lstStyle/>
        <a:p>
          <a:endParaRPr lang="ru-RU"/>
        </a:p>
      </dgm:t>
    </dgm:pt>
    <dgm:pt modelId="{FBBCDD98-211D-4921-B0C4-EA93C53A5807}" type="pres">
      <dgm:prSet presAssocID="{13ECB288-3AD6-4B1B-8E70-954D21DC4F1C}" presName="childShape" presStyleCnt="0">
        <dgm:presLayoutVars>
          <dgm:chMax val="0"/>
          <dgm:chPref val="0"/>
        </dgm:presLayoutVars>
      </dgm:prSet>
      <dgm:spPr/>
    </dgm:pt>
    <dgm:pt modelId="{B4DA2424-88DE-4D85-8736-6F29B15984AA}" type="pres">
      <dgm:prSet presAssocID="{62DBBA3B-3B71-4CF8-91DF-D551110DA5AE}" presName="childComposite" presStyleCnt="0">
        <dgm:presLayoutVars>
          <dgm:chMax val="0"/>
          <dgm:chPref val="0"/>
        </dgm:presLayoutVars>
      </dgm:prSet>
      <dgm:spPr/>
    </dgm:pt>
    <dgm:pt modelId="{C00CCC0B-C826-447E-A0F2-3E6625A847CF}" type="pres">
      <dgm:prSet presAssocID="{62DBBA3B-3B71-4CF8-91DF-D551110DA5AE}" presName="Image" presStyleLbl="node1" presStyleIdx="0" presStyleCnt="2"/>
      <dgm:spPr/>
      <dgm:t>
        <a:bodyPr/>
        <a:lstStyle/>
        <a:p>
          <a:endParaRPr lang="ru-RU"/>
        </a:p>
      </dgm:t>
    </dgm:pt>
    <dgm:pt modelId="{BD4F1DAE-3563-4BEB-88CE-CDBC449AD057}" type="pres">
      <dgm:prSet presAssocID="{62DBBA3B-3B71-4CF8-91DF-D551110DA5AE}" presName="childText" presStyleLbl="lnNode1" presStyleIdx="0" presStyleCnt="2" custScaleY="171648" custLinFactNeighborX="65" custLinFactNeighborY="153">
        <dgm:presLayoutVars>
          <dgm:chMax val="0"/>
          <dgm:chPref val="0"/>
          <dgm:bulletEnabled val="1"/>
        </dgm:presLayoutVars>
      </dgm:prSet>
      <dgm:spPr/>
      <dgm:t>
        <a:bodyPr/>
        <a:lstStyle/>
        <a:p>
          <a:endParaRPr lang="ru-RU"/>
        </a:p>
      </dgm:t>
    </dgm:pt>
    <dgm:pt modelId="{416A2D53-3BB8-4585-8354-49706A26E2B7}" type="pres">
      <dgm:prSet presAssocID="{E98A04F6-0308-454A-BA2A-1332D7E8DF7F}" presName="childComposite" presStyleCnt="0">
        <dgm:presLayoutVars>
          <dgm:chMax val="0"/>
          <dgm:chPref val="0"/>
        </dgm:presLayoutVars>
      </dgm:prSet>
      <dgm:spPr/>
    </dgm:pt>
    <dgm:pt modelId="{F05FC9E9-DABD-4F6F-9EF2-CEF87C655F02}" type="pres">
      <dgm:prSet presAssocID="{E98A04F6-0308-454A-BA2A-1332D7E8DF7F}" presName="Image" presStyleLbl="node1" presStyleIdx="1" presStyleCnt="2"/>
      <dgm:spPr/>
    </dgm:pt>
    <dgm:pt modelId="{779C03FC-6F7F-4070-9188-0DA0A21F902D}" type="pres">
      <dgm:prSet presAssocID="{E98A04F6-0308-454A-BA2A-1332D7E8DF7F}" presName="childText" presStyleLbl="lnNode1" presStyleIdx="1" presStyleCnt="2" custScaleY="163908" custLinFactY="27900" custLinFactNeighborX="1081" custLinFactNeighborY="100000">
        <dgm:presLayoutVars>
          <dgm:chMax val="0"/>
          <dgm:chPref val="0"/>
          <dgm:bulletEnabled val="1"/>
        </dgm:presLayoutVars>
      </dgm:prSet>
      <dgm:spPr/>
      <dgm:t>
        <a:bodyPr/>
        <a:lstStyle/>
        <a:p>
          <a:endParaRPr lang="ru-RU"/>
        </a:p>
      </dgm:t>
    </dgm:pt>
  </dgm:ptLst>
  <dgm:cxnLst>
    <dgm:cxn modelId="{756FF8CD-4F02-4279-AA3F-78DCEA439AE5}" type="presOf" srcId="{62DBBA3B-3B71-4CF8-91DF-D551110DA5AE}" destId="{BD4F1DAE-3563-4BEB-88CE-CDBC449AD057}" srcOrd="0" destOrd="0" presId="urn:microsoft.com/office/officeart/2008/layout/PictureAccentList"/>
    <dgm:cxn modelId="{60F634AB-8E37-4EBA-A715-385FCAB2AF66}" type="presOf" srcId="{6A6D0595-5D2E-4A36-9D6F-0EC7E17ACEF3}" destId="{255D733A-68E5-4920-8650-0AA0CEC58F3B}" srcOrd="0" destOrd="0" presId="urn:microsoft.com/office/officeart/2008/layout/PictureAccentList"/>
    <dgm:cxn modelId="{4E7C7120-50D2-47CE-8A17-67F84243DB2B}" srcId="{13ECB288-3AD6-4B1B-8E70-954D21DC4F1C}" destId="{E98A04F6-0308-454A-BA2A-1332D7E8DF7F}" srcOrd="1" destOrd="0" parTransId="{3EF959B0-191B-4A41-9294-A0B72317540F}" sibTransId="{5F90568F-677B-4E0B-A3A7-AB7CEF3C3060}"/>
    <dgm:cxn modelId="{6AEB983B-D6E3-4E45-8E64-E1909D58521E}" type="presOf" srcId="{E98A04F6-0308-454A-BA2A-1332D7E8DF7F}" destId="{779C03FC-6F7F-4070-9188-0DA0A21F902D}" srcOrd="0" destOrd="0" presId="urn:microsoft.com/office/officeart/2008/layout/PictureAccentList"/>
    <dgm:cxn modelId="{1C6FFB6D-7C2B-4967-8964-B670A8B3F9CD}" srcId="{13ECB288-3AD6-4B1B-8E70-954D21DC4F1C}" destId="{62DBBA3B-3B71-4CF8-91DF-D551110DA5AE}" srcOrd="0" destOrd="0" parTransId="{C671897A-8D5E-405A-9505-CF72734444A4}" sibTransId="{B3C7E94D-5C4E-475D-B6D4-3C242EB8FEFB}"/>
    <dgm:cxn modelId="{841E2FBA-0D0E-46C3-A284-472FE165175E}" srcId="{6A6D0595-5D2E-4A36-9D6F-0EC7E17ACEF3}" destId="{13ECB288-3AD6-4B1B-8E70-954D21DC4F1C}" srcOrd="0" destOrd="0" parTransId="{90862A69-5285-48E1-BAF4-50C34F0BBB3E}" sibTransId="{41B123CA-58D0-468E-B177-B8EA197503F2}"/>
    <dgm:cxn modelId="{5E632E59-5464-4A2A-A885-511578009BB7}" type="presOf" srcId="{13ECB288-3AD6-4B1B-8E70-954D21DC4F1C}" destId="{B9201C3D-B645-4B39-8EA1-C8B760C96E49}" srcOrd="0" destOrd="0" presId="urn:microsoft.com/office/officeart/2008/layout/PictureAccentList"/>
    <dgm:cxn modelId="{5CBC5D56-A338-4E1A-93F5-412556D9AA04}" type="presParOf" srcId="{255D733A-68E5-4920-8650-0AA0CEC58F3B}" destId="{CD5FC91B-64A0-49F7-A1D9-A38B4EA3CC0C}" srcOrd="0" destOrd="0" presId="urn:microsoft.com/office/officeart/2008/layout/PictureAccentList"/>
    <dgm:cxn modelId="{92C2B4C3-80F9-456B-866E-12412F98CB0E}" type="presParOf" srcId="{CD5FC91B-64A0-49F7-A1D9-A38B4EA3CC0C}" destId="{D46CD449-8791-46E5-AF15-8AFFCEDA10A1}" srcOrd="0" destOrd="0" presId="urn:microsoft.com/office/officeart/2008/layout/PictureAccentList"/>
    <dgm:cxn modelId="{DB15745D-9F5D-41B4-9451-42ADC4FF9D6C}" type="presParOf" srcId="{D46CD449-8791-46E5-AF15-8AFFCEDA10A1}" destId="{B9201C3D-B645-4B39-8EA1-C8B760C96E49}" srcOrd="0" destOrd="0" presId="urn:microsoft.com/office/officeart/2008/layout/PictureAccentList"/>
    <dgm:cxn modelId="{21353D2A-B826-4978-B30B-C21394C9C6CE}" type="presParOf" srcId="{CD5FC91B-64A0-49F7-A1D9-A38B4EA3CC0C}" destId="{FBBCDD98-211D-4921-B0C4-EA93C53A5807}" srcOrd="1" destOrd="0" presId="urn:microsoft.com/office/officeart/2008/layout/PictureAccentList"/>
    <dgm:cxn modelId="{2F48F2BF-16BB-49FD-9804-AEB685256C71}" type="presParOf" srcId="{FBBCDD98-211D-4921-B0C4-EA93C53A5807}" destId="{B4DA2424-88DE-4D85-8736-6F29B15984AA}" srcOrd="0" destOrd="0" presId="urn:microsoft.com/office/officeart/2008/layout/PictureAccentList"/>
    <dgm:cxn modelId="{9C652E77-86B1-453E-A42A-639AEAF79678}" type="presParOf" srcId="{B4DA2424-88DE-4D85-8736-6F29B15984AA}" destId="{C00CCC0B-C826-447E-A0F2-3E6625A847CF}" srcOrd="0" destOrd="0" presId="urn:microsoft.com/office/officeart/2008/layout/PictureAccentList"/>
    <dgm:cxn modelId="{A45BDCAD-50F6-467E-9AAD-9F9992CE5130}" type="presParOf" srcId="{B4DA2424-88DE-4D85-8736-6F29B15984AA}" destId="{BD4F1DAE-3563-4BEB-88CE-CDBC449AD057}" srcOrd="1" destOrd="0" presId="urn:microsoft.com/office/officeart/2008/layout/PictureAccentList"/>
    <dgm:cxn modelId="{830082A3-7E2B-4D83-80D6-46C461A1987B}" type="presParOf" srcId="{FBBCDD98-211D-4921-B0C4-EA93C53A5807}" destId="{416A2D53-3BB8-4585-8354-49706A26E2B7}" srcOrd="1" destOrd="0" presId="urn:microsoft.com/office/officeart/2008/layout/PictureAccentList"/>
    <dgm:cxn modelId="{7F283A86-AC7E-45D7-A5E3-8CCAB700FF62}" type="presParOf" srcId="{416A2D53-3BB8-4585-8354-49706A26E2B7}" destId="{F05FC9E9-DABD-4F6F-9EF2-CEF87C655F02}" srcOrd="0" destOrd="0" presId="urn:microsoft.com/office/officeart/2008/layout/PictureAccentList"/>
    <dgm:cxn modelId="{0DCBC634-9C89-4A5D-8E8B-7F9ABAB91D62}" type="presParOf" srcId="{416A2D53-3BB8-4585-8354-49706A26E2B7}" destId="{779C03FC-6F7F-4070-9188-0DA0A21F902D}"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54B6E6-0D48-40CC-B9EB-EB940657ACC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BA125800-B23C-4C89-81EB-64A3F888B65F}">
      <dgm:prSet phldrT="[Текст]"/>
      <dgm:spPr/>
      <dgm:t>
        <a:bodyPr/>
        <a:lstStyle/>
        <a:p>
          <a:r>
            <a:rPr lang="ru-RU" dirty="0" smtClean="0"/>
            <a:t>1</a:t>
          </a:r>
          <a:endParaRPr lang="ru-RU" dirty="0"/>
        </a:p>
      </dgm:t>
    </dgm:pt>
    <dgm:pt modelId="{1E8AB545-8578-43D4-896B-45D56E41AD4F}" type="parTrans" cxnId="{14D9F439-09D3-4483-A98A-B345F5B70D20}">
      <dgm:prSet/>
      <dgm:spPr/>
      <dgm:t>
        <a:bodyPr/>
        <a:lstStyle/>
        <a:p>
          <a:endParaRPr lang="ru-RU"/>
        </a:p>
      </dgm:t>
    </dgm:pt>
    <dgm:pt modelId="{B061B5A7-C246-40B3-8033-72AEECCEEE9E}" type="sibTrans" cxnId="{14D9F439-09D3-4483-A98A-B345F5B70D20}">
      <dgm:prSet/>
      <dgm:spPr/>
      <dgm:t>
        <a:bodyPr/>
        <a:lstStyle/>
        <a:p>
          <a:endParaRPr lang="ru-RU"/>
        </a:p>
      </dgm:t>
    </dgm:pt>
    <dgm:pt modelId="{B2E03EAD-FCB1-4A9A-81A8-4C7E478DC27C}">
      <dgm:prSet phldrT="[Текст]" custT="1"/>
      <dgm:spPr/>
      <dgm:t>
        <a:bodyPr/>
        <a:lstStyle/>
        <a:p>
          <a:r>
            <a:rPr lang="ru-RU" sz="1400" dirty="0" smtClean="0"/>
            <a:t>объявляется, кто рассматривает жалобу, какая жалоба подлежит рассмотрению, кем подана жалоба;</a:t>
          </a:r>
          <a:endParaRPr lang="ru-RU" sz="1400" dirty="0"/>
        </a:p>
      </dgm:t>
    </dgm:pt>
    <dgm:pt modelId="{4BA63081-E7C4-4564-8313-9E42BD4F6441}" type="parTrans" cxnId="{C81198D9-2555-4115-A702-81FA05F6A770}">
      <dgm:prSet/>
      <dgm:spPr/>
      <dgm:t>
        <a:bodyPr/>
        <a:lstStyle/>
        <a:p>
          <a:endParaRPr lang="ru-RU"/>
        </a:p>
      </dgm:t>
    </dgm:pt>
    <dgm:pt modelId="{5DB210C3-34A5-4686-A6CD-945834833E75}" type="sibTrans" cxnId="{C81198D9-2555-4115-A702-81FA05F6A770}">
      <dgm:prSet/>
      <dgm:spPr/>
      <dgm:t>
        <a:bodyPr/>
        <a:lstStyle/>
        <a:p>
          <a:endParaRPr lang="ru-RU"/>
        </a:p>
      </dgm:t>
    </dgm:pt>
    <dgm:pt modelId="{5C62EDED-9131-4324-A96D-7A6FE8D398E9}">
      <dgm:prSet phldrT="[Текст]"/>
      <dgm:spPr/>
      <dgm:t>
        <a:bodyPr/>
        <a:lstStyle/>
        <a:p>
          <a:r>
            <a:rPr lang="ru-RU" dirty="0" smtClean="0"/>
            <a:t>2</a:t>
          </a:r>
          <a:endParaRPr lang="ru-RU" dirty="0"/>
        </a:p>
      </dgm:t>
    </dgm:pt>
    <dgm:pt modelId="{9EB78ABA-DEC6-45B1-8418-C2F14BB494F7}" type="parTrans" cxnId="{07030D6E-5A1E-44E2-AC11-53763CAF24BD}">
      <dgm:prSet/>
      <dgm:spPr/>
      <dgm:t>
        <a:bodyPr/>
        <a:lstStyle/>
        <a:p>
          <a:endParaRPr lang="ru-RU"/>
        </a:p>
      </dgm:t>
    </dgm:pt>
    <dgm:pt modelId="{1C090DE3-C3A7-4ECC-A58A-6B7AF49670BA}" type="sibTrans" cxnId="{07030D6E-5A1E-44E2-AC11-53763CAF24BD}">
      <dgm:prSet/>
      <dgm:spPr/>
      <dgm:t>
        <a:bodyPr/>
        <a:lstStyle/>
        <a:p>
          <a:endParaRPr lang="ru-RU"/>
        </a:p>
      </dgm:t>
    </dgm:pt>
    <dgm:pt modelId="{6A943436-6B23-4098-85C8-D5A65225BC13}">
      <dgm:prSet phldrT="[Текст]"/>
      <dgm:spPr/>
      <dgm:t>
        <a:bodyPr/>
        <a:lstStyle/>
        <a:p>
          <a:r>
            <a:rPr lang="ru-RU" dirty="0" smtClean="0"/>
            <a:t>3</a:t>
          </a:r>
          <a:endParaRPr lang="ru-RU" dirty="0"/>
        </a:p>
      </dgm:t>
    </dgm:pt>
    <dgm:pt modelId="{8B7B9956-FCC8-43CF-84E8-DA0317C06B81}" type="parTrans" cxnId="{7383C656-74D7-4AB9-826A-8B5F7CB2BEFB}">
      <dgm:prSet/>
      <dgm:spPr/>
      <dgm:t>
        <a:bodyPr/>
        <a:lstStyle/>
        <a:p>
          <a:endParaRPr lang="ru-RU"/>
        </a:p>
      </dgm:t>
    </dgm:pt>
    <dgm:pt modelId="{C29D5F46-6655-4C07-AAE3-545505C7F87E}" type="sibTrans" cxnId="{7383C656-74D7-4AB9-826A-8B5F7CB2BEFB}">
      <dgm:prSet/>
      <dgm:spPr/>
      <dgm:t>
        <a:bodyPr/>
        <a:lstStyle/>
        <a:p>
          <a:endParaRPr lang="ru-RU"/>
        </a:p>
      </dgm:t>
    </dgm:pt>
    <dgm:pt modelId="{77C293E0-43F9-47A1-B651-544CC48C0B05}">
      <dgm:prSet phldrT="[Текст]" custT="1"/>
      <dgm:spPr/>
      <dgm:t>
        <a:bodyPr/>
        <a:lstStyle/>
        <a:p>
          <a:r>
            <a:rPr lang="ru-RU" sz="1400" dirty="0" smtClean="0"/>
            <a:t>проверяются полномочия представителей физического или юридического лица, защитника, представителя;</a:t>
          </a:r>
          <a:endParaRPr lang="ru-RU" sz="1400" dirty="0"/>
        </a:p>
      </dgm:t>
    </dgm:pt>
    <dgm:pt modelId="{39BED790-8BBD-462E-8249-9FECB5CEF553}" type="parTrans" cxnId="{430C4D86-2BE5-4192-A9FF-8EB1CC5278B9}">
      <dgm:prSet/>
      <dgm:spPr/>
      <dgm:t>
        <a:bodyPr/>
        <a:lstStyle/>
        <a:p>
          <a:endParaRPr lang="ru-RU"/>
        </a:p>
      </dgm:t>
    </dgm:pt>
    <dgm:pt modelId="{BD18A929-B37C-4D13-AA1D-4B380A1EA9A4}" type="sibTrans" cxnId="{430C4D86-2BE5-4192-A9FF-8EB1CC5278B9}">
      <dgm:prSet/>
      <dgm:spPr/>
      <dgm:t>
        <a:bodyPr/>
        <a:lstStyle/>
        <a:p>
          <a:endParaRPr lang="ru-RU"/>
        </a:p>
      </dgm:t>
    </dgm:pt>
    <dgm:pt modelId="{FE6C4912-A105-4658-B48C-806F3BB332B8}">
      <dgm:prSet phldrT="[Текст]"/>
      <dgm:spPr/>
      <dgm:t>
        <a:bodyPr/>
        <a:lstStyle/>
        <a:p>
          <a:r>
            <a:rPr lang="ru-RU" dirty="0" smtClean="0"/>
            <a:t>4</a:t>
          </a:r>
          <a:endParaRPr lang="ru-RU" dirty="0"/>
        </a:p>
      </dgm:t>
    </dgm:pt>
    <dgm:pt modelId="{2961644D-A904-4698-91DB-D8AD594A5B49}" type="parTrans" cxnId="{F97A5207-84C4-4494-9C10-41D185601C9E}">
      <dgm:prSet/>
      <dgm:spPr/>
      <dgm:t>
        <a:bodyPr/>
        <a:lstStyle/>
        <a:p>
          <a:endParaRPr lang="ru-RU"/>
        </a:p>
      </dgm:t>
    </dgm:pt>
    <dgm:pt modelId="{5121BB86-D6AD-4697-9FFE-86E6189C4CC6}" type="sibTrans" cxnId="{F97A5207-84C4-4494-9C10-41D185601C9E}">
      <dgm:prSet/>
      <dgm:spPr/>
      <dgm:t>
        <a:bodyPr/>
        <a:lstStyle/>
        <a:p>
          <a:endParaRPr lang="ru-RU"/>
        </a:p>
      </dgm:t>
    </dgm:pt>
    <dgm:pt modelId="{313C089A-A800-4538-A8C3-D055A2E82101}">
      <dgm:prSet phldrT="[Текст]" custT="1"/>
      <dgm:spPr/>
      <dgm:t>
        <a:bodyPr/>
        <a:lstStyle/>
        <a:p>
          <a:endParaRPr lang="ru-RU" sz="1200" dirty="0"/>
        </a:p>
      </dgm:t>
    </dgm:pt>
    <dgm:pt modelId="{1D52D5EA-B432-4B2E-8D8A-0AB5FB3B0BEA}" type="parTrans" cxnId="{B30FF1F7-E2B6-4837-B536-EB09043E6507}">
      <dgm:prSet/>
      <dgm:spPr/>
      <dgm:t>
        <a:bodyPr/>
        <a:lstStyle/>
        <a:p>
          <a:endParaRPr lang="ru-RU"/>
        </a:p>
      </dgm:t>
    </dgm:pt>
    <dgm:pt modelId="{FF8BE72B-FB87-4F97-99EA-F72DF66722B3}" type="sibTrans" cxnId="{B30FF1F7-E2B6-4837-B536-EB09043E6507}">
      <dgm:prSet/>
      <dgm:spPr/>
      <dgm:t>
        <a:bodyPr/>
        <a:lstStyle/>
        <a:p>
          <a:endParaRPr lang="ru-RU"/>
        </a:p>
      </dgm:t>
    </dgm:pt>
    <dgm:pt modelId="{B5EDB5D7-8517-4762-8E6A-85080605CD34}">
      <dgm:prSet custT="1"/>
      <dgm:spPr/>
      <dgm:t>
        <a:bodyPr/>
        <a:lstStyle/>
        <a:p>
          <a:r>
            <a:rPr lang="ru-RU" sz="1400" dirty="0" smtClean="0"/>
            <a:t>устанавливается явка физического лица либо представителя физического лица, или представителя юридического лица, в отношении которых вынесено постановление по делу, а также явка вызванных для участия в рассмотрении жалобы лиц;</a:t>
          </a:r>
          <a:endParaRPr lang="ru-RU" sz="1400" dirty="0"/>
        </a:p>
      </dgm:t>
    </dgm:pt>
    <dgm:pt modelId="{3878955F-A596-49EF-9C0E-8E853F48CDE0}" type="parTrans" cxnId="{23C8B236-3894-4093-B1D5-354632F45FA2}">
      <dgm:prSet/>
      <dgm:spPr/>
      <dgm:t>
        <a:bodyPr/>
        <a:lstStyle/>
        <a:p>
          <a:endParaRPr lang="ru-RU"/>
        </a:p>
      </dgm:t>
    </dgm:pt>
    <dgm:pt modelId="{BF8ED33C-D6E9-44D8-AA7D-770716CCC6F1}" type="sibTrans" cxnId="{23C8B236-3894-4093-B1D5-354632F45FA2}">
      <dgm:prSet/>
      <dgm:spPr/>
      <dgm:t>
        <a:bodyPr/>
        <a:lstStyle/>
        <a:p>
          <a:endParaRPr lang="ru-RU"/>
        </a:p>
      </dgm:t>
    </dgm:pt>
    <dgm:pt modelId="{A75B65F0-9D81-44FE-A484-043F0DB68384}">
      <dgm:prSet phldrT="[Текст]" custT="1"/>
      <dgm:spPr/>
      <dgm:t>
        <a:bodyPr/>
        <a:lstStyle/>
        <a:p>
          <a:endParaRPr lang="ru-RU" sz="1200" dirty="0"/>
        </a:p>
      </dgm:t>
    </dgm:pt>
    <dgm:pt modelId="{8CB7F679-C792-4AF9-B610-39EFD085D8F0}" type="parTrans" cxnId="{7057C0A6-90F8-42F9-AC06-60EDDA24B19D}">
      <dgm:prSet/>
      <dgm:spPr/>
      <dgm:t>
        <a:bodyPr/>
        <a:lstStyle/>
        <a:p>
          <a:endParaRPr lang="ru-RU"/>
        </a:p>
      </dgm:t>
    </dgm:pt>
    <dgm:pt modelId="{A72765BD-8CB9-4EE1-B585-A0E6022F6222}" type="sibTrans" cxnId="{7057C0A6-90F8-42F9-AC06-60EDDA24B19D}">
      <dgm:prSet/>
      <dgm:spPr/>
      <dgm:t>
        <a:bodyPr/>
        <a:lstStyle/>
        <a:p>
          <a:endParaRPr lang="ru-RU"/>
        </a:p>
      </dgm:t>
    </dgm:pt>
    <dgm:pt modelId="{E369249A-2108-4CD6-AF69-915A78C131D1}">
      <dgm:prSet phldrT="[Текст]"/>
      <dgm:spPr/>
      <dgm:t>
        <a:bodyPr/>
        <a:lstStyle/>
        <a:p>
          <a:r>
            <a:rPr lang="ru-RU" dirty="0" smtClean="0"/>
            <a:t>7</a:t>
          </a:r>
          <a:endParaRPr lang="ru-RU" dirty="0"/>
        </a:p>
      </dgm:t>
    </dgm:pt>
    <dgm:pt modelId="{EA4256AC-7AC9-48ED-B6A9-64D71854173C}" type="parTrans" cxnId="{17DFE3FD-6767-435C-948D-1362B1D1F7F5}">
      <dgm:prSet/>
      <dgm:spPr/>
      <dgm:t>
        <a:bodyPr/>
        <a:lstStyle/>
        <a:p>
          <a:endParaRPr lang="ru-RU"/>
        </a:p>
      </dgm:t>
    </dgm:pt>
    <dgm:pt modelId="{1158E7FC-4687-439B-B4E5-FE3051295DC9}" type="sibTrans" cxnId="{17DFE3FD-6767-435C-948D-1362B1D1F7F5}">
      <dgm:prSet/>
      <dgm:spPr/>
      <dgm:t>
        <a:bodyPr/>
        <a:lstStyle/>
        <a:p>
          <a:endParaRPr lang="ru-RU"/>
        </a:p>
      </dgm:t>
    </dgm:pt>
    <dgm:pt modelId="{5874DE69-B8BB-4DE4-94BB-F9F342042A4B}">
      <dgm:prSet phldrT="[Текст]"/>
      <dgm:spPr/>
      <dgm:t>
        <a:bodyPr/>
        <a:lstStyle/>
        <a:p>
          <a:r>
            <a:rPr lang="ru-RU" dirty="0" smtClean="0"/>
            <a:t>5</a:t>
          </a:r>
          <a:endParaRPr lang="ru-RU" dirty="0"/>
        </a:p>
      </dgm:t>
    </dgm:pt>
    <dgm:pt modelId="{E7686B60-A713-46AE-9C6B-7A84EFEA33D6}" type="parTrans" cxnId="{063F9826-6116-4A8F-A6DC-BF72BFDAE21E}">
      <dgm:prSet/>
      <dgm:spPr/>
      <dgm:t>
        <a:bodyPr/>
        <a:lstStyle/>
        <a:p>
          <a:endParaRPr lang="ru-RU"/>
        </a:p>
      </dgm:t>
    </dgm:pt>
    <dgm:pt modelId="{6B630375-B68D-4351-85B4-230BA2FEBC0F}" type="sibTrans" cxnId="{063F9826-6116-4A8F-A6DC-BF72BFDAE21E}">
      <dgm:prSet/>
      <dgm:spPr/>
      <dgm:t>
        <a:bodyPr/>
        <a:lstStyle/>
        <a:p>
          <a:endParaRPr lang="ru-RU"/>
        </a:p>
      </dgm:t>
    </dgm:pt>
    <dgm:pt modelId="{1C5F6E76-E91F-4327-ABB1-C29F21718D86}">
      <dgm:prSet phldrT="[Текст]"/>
      <dgm:spPr/>
      <dgm:t>
        <a:bodyPr/>
        <a:lstStyle/>
        <a:p>
          <a:r>
            <a:rPr lang="ru-RU" dirty="0" smtClean="0"/>
            <a:t>6</a:t>
          </a:r>
          <a:endParaRPr lang="ru-RU" dirty="0"/>
        </a:p>
      </dgm:t>
    </dgm:pt>
    <dgm:pt modelId="{DD50A25B-1A07-4C05-826A-83265E2C54EE}" type="parTrans" cxnId="{CC5C959A-2905-4915-BF98-4A4DB2813782}">
      <dgm:prSet/>
      <dgm:spPr/>
      <dgm:t>
        <a:bodyPr/>
        <a:lstStyle/>
        <a:p>
          <a:endParaRPr lang="ru-RU"/>
        </a:p>
      </dgm:t>
    </dgm:pt>
    <dgm:pt modelId="{941373CB-3032-406A-B1BA-4A2F241927B8}" type="sibTrans" cxnId="{CC5C959A-2905-4915-BF98-4A4DB2813782}">
      <dgm:prSet/>
      <dgm:spPr/>
      <dgm:t>
        <a:bodyPr/>
        <a:lstStyle/>
        <a:p>
          <a:endParaRPr lang="ru-RU"/>
        </a:p>
      </dgm:t>
    </dgm:pt>
    <dgm:pt modelId="{F30FAFCF-6E3F-45F0-AFA6-FBFFAD2ECD5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400" dirty="0" smtClean="0"/>
            <a:t>выясняются причины неявки участников производства по делу и принимается решение о рассмотрении жалобы в отсутствие указанных лиц либо об отложении рассмотрения жалобы;</a:t>
          </a:r>
        </a:p>
        <a:p>
          <a:pPr marL="57150" indent="0" defTabSz="444500">
            <a:lnSpc>
              <a:spcPct val="90000"/>
            </a:lnSpc>
            <a:spcBef>
              <a:spcPct val="0"/>
            </a:spcBef>
            <a:spcAft>
              <a:spcPct val="15000"/>
            </a:spcAft>
            <a:buNone/>
          </a:pPr>
          <a:endParaRPr lang="ru-RU" sz="1400" dirty="0"/>
        </a:p>
      </dgm:t>
    </dgm:pt>
    <dgm:pt modelId="{723599CF-F0B4-47B2-8EBD-A80A9556A09A}" type="parTrans" cxnId="{6C15A48E-B331-45F8-8EC7-E4DF6BE7A31A}">
      <dgm:prSet/>
      <dgm:spPr/>
      <dgm:t>
        <a:bodyPr/>
        <a:lstStyle/>
        <a:p>
          <a:endParaRPr lang="ru-RU"/>
        </a:p>
      </dgm:t>
    </dgm:pt>
    <dgm:pt modelId="{B4727C8E-A48A-4ECA-8327-B05904A0DB75}" type="sibTrans" cxnId="{6C15A48E-B331-45F8-8EC7-E4DF6BE7A31A}">
      <dgm:prSet/>
      <dgm:spPr/>
      <dgm:t>
        <a:bodyPr/>
        <a:lstStyle/>
        <a:p>
          <a:endParaRPr lang="ru-RU"/>
        </a:p>
      </dgm:t>
    </dgm:pt>
    <dgm:pt modelId="{9BC7F242-68E0-4756-B076-FE96DF98676A}">
      <dgm:prSet custT="1"/>
      <dgm:spPr/>
      <dgm:t>
        <a:bodyPr/>
        <a:lstStyle/>
        <a:p>
          <a:r>
            <a:rPr lang="ru-RU" sz="1400" dirty="0" smtClean="0"/>
            <a:t>разъясняются права и обязанности лиц, участвующих в рассмотрении жалобы;</a:t>
          </a:r>
          <a:endParaRPr lang="ru-RU" sz="1400" dirty="0"/>
        </a:p>
      </dgm:t>
    </dgm:pt>
    <dgm:pt modelId="{630DF12D-C744-4146-99A9-44FA272A42A2}" type="parTrans" cxnId="{9490F0DD-C550-43D7-AB0C-4079B6C29D4D}">
      <dgm:prSet/>
      <dgm:spPr/>
      <dgm:t>
        <a:bodyPr/>
        <a:lstStyle/>
        <a:p>
          <a:endParaRPr lang="ru-RU"/>
        </a:p>
      </dgm:t>
    </dgm:pt>
    <dgm:pt modelId="{7826A4C8-D870-46BC-B2A1-FECBE8C70429}" type="sibTrans" cxnId="{9490F0DD-C550-43D7-AB0C-4079B6C29D4D}">
      <dgm:prSet/>
      <dgm:spPr/>
      <dgm:t>
        <a:bodyPr/>
        <a:lstStyle/>
        <a:p>
          <a:endParaRPr lang="ru-RU"/>
        </a:p>
      </dgm:t>
    </dgm:pt>
    <dgm:pt modelId="{9F2D1BAE-7272-4C16-BF7B-8DB323ABFDE4}">
      <dgm:prSet custT="1"/>
      <dgm:spPr/>
      <dgm:t>
        <a:bodyPr/>
        <a:lstStyle/>
        <a:p>
          <a:r>
            <a:rPr lang="ru-RU" sz="1400" dirty="0" smtClean="0"/>
            <a:t> разрешаются заявленные отводы и ходатайства;</a:t>
          </a:r>
          <a:endParaRPr lang="ru-RU" sz="1400" dirty="0"/>
        </a:p>
      </dgm:t>
    </dgm:pt>
    <dgm:pt modelId="{3E5A1936-A60B-4155-BA78-3BF4E3B11373}" type="parTrans" cxnId="{734D7F36-4803-4DC7-AEDB-427CD4784C89}">
      <dgm:prSet/>
      <dgm:spPr/>
      <dgm:t>
        <a:bodyPr/>
        <a:lstStyle/>
        <a:p>
          <a:endParaRPr lang="ru-RU"/>
        </a:p>
      </dgm:t>
    </dgm:pt>
    <dgm:pt modelId="{2AF688B9-A9A2-4162-AF0B-FE71E9DCC348}" type="sibTrans" cxnId="{734D7F36-4803-4DC7-AEDB-427CD4784C89}">
      <dgm:prSet/>
      <dgm:spPr/>
      <dgm:t>
        <a:bodyPr/>
        <a:lstStyle/>
        <a:p>
          <a:endParaRPr lang="ru-RU"/>
        </a:p>
      </dgm:t>
    </dgm:pt>
    <dgm:pt modelId="{94381629-415D-4B55-8B7E-A63E3A5AE252}">
      <dgm:prSet custT="1"/>
      <dgm:spPr/>
      <dgm:t>
        <a:bodyPr/>
        <a:lstStyle/>
        <a:p>
          <a:r>
            <a:rPr lang="ru-RU" sz="1400" dirty="0" smtClean="0"/>
            <a:t>оглашается жалоба на постановление по делу об административном правонарушении;</a:t>
          </a:r>
          <a:endParaRPr lang="ru-RU" sz="1400" dirty="0"/>
        </a:p>
      </dgm:t>
    </dgm:pt>
    <dgm:pt modelId="{D54F517F-C4AB-4EA5-B236-663AC935D6D6}" type="parTrans" cxnId="{DE2AE39D-860F-47B4-AB44-AAB1FADEFD79}">
      <dgm:prSet/>
      <dgm:spPr/>
      <dgm:t>
        <a:bodyPr/>
        <a:lstStyle/>
        <a:p>
          <a:endParaRPr lang="ru-RU"/>
        </a:p>
      </dgm:t>
    </dgm:pt>
    <dgm:pt modelId="{C1D19BEA-9472-4167-A787-FFD358B7C052}" type="sibTrans" cxnId="{DE2AE39D-860F-47B4-AB44-AAB1FADEFD79}">
      <dgm:prSet/>
      <dgm:spPr/>
      <dgm:t>
        <a:bodyPr/>
        <a:lstStyle/>
        <a:p>
          <a:endParaRPr lang="ru-RU"/>
        </a:p>
      </dgm:t>
    </dgm:pt>
    <dgm:pt modelId="{0242BBE7-8940-4C3B-BCC0-72797A8C361A}">
      <dgm:prSet custT="1"/>
      <dgm:spPr/>
      <dgm:t>
        <a:bodyPr/>
        <a:lstStyle/>
        <a:p>
          <a:r>
            <a:rPr lang="ru-RU" sz="1200" dirty="0" smtClean="0"/>
            <a:t>проверяются на основании имеющихся в деле и дополнительно представленных материалов законность и обоснованность вынесенного постановления, в частности, заслушиваются объяснения физического лица или представителя юридического лица, в отношении которых вынесено постановление по делу об административном правонарушении; при необходимости заслушиваются показания других лиц, участвующих в рассмотрении жалобы, пояснения специалиста и заключение эксперта, исследуются иные доказательства, осуществляются другие процессуальные действия в соответствии с КоАП ПМР</a:t>
          </a:r>
          <a:endParaRPr lang="ru-RU" sz="1200" dirty="0"/>
        </a:p>
      </dgm:t>
    </dgm:pt>
    <dgm:pt modelId="{8CD0D594-C2C9-4FBF-A9EE-6EA9474D75D0}" type="parTrans" cxnId="{60A2FF5D-1C8A-4938-ADAF-258101859781}">
      <dgm:prSet/>
      <dgm:spPr/>
      <dgm:t>
        <a:bodyPr/>
        <a:lstStyle/>
        <a:p>
          <a:endParaRPr lang="ru-RU"/>
        </a:p>
      </dgm:t>
    </dgm:pt>
    <dgm:pt modelId="{5BD6DA80-63C4-41C7-B1C2-3C44559891E4}" type="sibTrans" cxnId="{60A2FF5D-1C8A-4938-ADAF-258101859781}">
      <dgm:prSet/>
      <dgm:spPr/>
      <dgm:t>
        <a:bodyPr/>
        <a:lstStyle/>
        <a:p>
          <a:endParaRPr lang="ru-RU"/>
        </a:p>
      </dgm:t>
    </dgm:pt>
    <dgm:pt modelId="{19AB63DE-5236-46F2-9FD5-37863C01B786}" type="pres">
      <dgm:prSet presAssocID="{9F54B6E6-0D48-40CC-B9EB-EB940657ACC5}" presName="linearFlow" presStyleCnt="0">
        <dgm:presLayoutVars>
          <dgm:dir/>
          <dgm:animLvl val="lvl"/>
          <dgm:resizeHandles val="exact"/>
        </dgm:presLayoutVars>
      </dgm:prSet>
      <dgm:spPr/>
      <dgm:t>
        <a:bodyPr/>
        <a:lstStyle/>
        <a:p>
          <a:endParaRPr lang="ru-RU"/>
        </a:p>
      </dgm:t>
    </dgm:pt>
    <dgm:pt modelId="{F5B8CA9D-FBD2-4BFB-BB22-0FD7EEE44714}" type="pres">
      <dgm:prSet presAssocID="{BA125800-B23C-4C89-81EB-64A3F888B65F}" presName="composite" presStyleCnt="0"/>
      <dgm:spPr/>
    </dgm:pt>
    <dgm:pt modelId="{A694B4C8-CBE7-4281-8606-28E7A1BB35BD}" type="pres">
      <dgm:prSet presAssocID="{BA125800-B23C-4C89-81EB-64A3F888B65F}" presName="parentText" presStyleLbl="alignNode1" presStyleIdx="0" presStyleCnt="7" custLinFactNeighborY="1209">
        <dgm:presLayoutVars>
          <dgm:chMax val="1"/>
          <dgm:bulletEnabled val="1"/>
        </dgm:presLayoutVars>
      </dgm:prSet>
      <dgm:spPr/>
      <dgm:t>
        <a:bodyPr/>
        <a:lstStyle/>
        <a:p>
          <a:endParaRPr lang="ru-RU"/>
        </a:p>
      </dgm:t>
    </dgm:pt>
    <dgm:pt modelId="{A04AAAC0-EA7E-49C1-BBD7-1F114AF6ADFE}" type="pres">
      <dgm:prSet presAssocID="{BA125800-B23C-4C89-81EB-64A3F888B65F}" presName="descendantText" presStyleLbl="alignAcc1" presStyleIdx="0" presStyleCnt="7">
        <dgm:presLayoutVars>
          <dgm:bulletEnabled val="1"/>
        </dgm:presLayoutVars>
      </dgm:prSet>
      <dgm:spPr/>
      <dgm:t>
        <a:bodyPr/>
        <a:lstStyle/>
        <a:p>
          <a:endParaRPr lang="ru-RU"/>
        </a:p>
      </dgm:t>
    </dgm:pt>
    <dgm:pt modelId="{8DEF53CE-0524-4762-8EA3-EF806EDD4C20}" type="pres">
      <dgm:prSet presAssocID="{B061B5A7-C246-40B3-8033-72AEECCEEE9E}" presName="sp" presStyleCnt="0"/>
      <dgm:spPr/>
    </dgm:pt>
    <dgm:pt modelId="{28DBF551-0D4F-4BFF-8FA1-7568C4339BA9}" type="pres">
      <dgm:prSet presAssocID="{5C62EDED-9131-4324-A96D-7A6FE8D398E9}" presName="composite" presStyleCnt="0"/>
      <dgm:spPr/>
    </dgm:pt>
    <dgm:pt modelId="{311A30CD-EAA4-4297-985F-0DD326535A02}" type="pres">
      <dgm:prSet presAssocID="{5C62EDED-9131-4324-A96D-7A6FE8D398E9}" presName="parentText" presStyleLbl="alignNode1" presStyleIdx="1" presStyleCnt="7">
        <dgm:presLayoutVars>
          <dgm:chMax val="1"/>
          <dgm:bulletEnabled val="1"/>
        </dgm:presLayoutVars>
      </dgm:prSet>
      <dgm:spPr/>
      <dgm:t>
        <a:bodyPr/>
        <a:lstStyle/>
        <a:p>
          <a:endParaRPr lang="ru-RU"/>
        </a:p>
      </dgm:t>
    </dgm:pt>
    <dgm:pt modelId="{DAAFE3A6-A5E9-4A88-87EE-49303DCE25ED}" type="pres">
      <dgm:prSet presAssocID="{5C62EDED-9131-4324-A96D-7A6FE8D398E9}" presName="descendantText" presStyleLbl="alignAcc1" presStyleIdx="1" presStyleCnt="7" custScaleY="145909">
        <dgm:presLayoutVars>
          <dgm:bulletEnabled val="1"/>
        </dgm:presLayoutVars>
      </dgm:prSet>
      <dgm:spPr/>
      <dgm:t>
        <a:bodyPr/>
        <a:lstStyle/>
        <a:p>
          <a:endParaRPr lang="ru-RU"/>
        </a:p>
      </dgm:t>
    </dgm:pt>
    <dgm:pt modelId="{12DF8A37-FBF3-42F6-920A-66F0721BD2CF}" type="pres">
      <dgm:prSet presAssocID="{1C090DE3-C3A7-4ECC-A58A-6B7AF49670BA}" presName="sp" presStyleCnt="0"/>
      <dgm:spPr/>
    </dgm:pt>
    <dgm:pt modelId="{93CBD232-8E64-4960-85AF-4A3B77624472}" type="pres">
      <dgm:prSet presAssocID="{6A943436-6B23-4098-85C8-D5A65225BC13}" presName="composite" presStyleCnt="0"/>
      <dgm:spPr/>
    </dgm:pt>
    <dgm:pt modelId="{A654ED23-8A82-464C-9226-4F5635773C08}" type="pres">
      <dgm:prSet presAssocID="{6A943436-6B23-4098-85C8-D5A65225BC13}" presName="parentText" presStyleLbl="alignNode1" presStyleIdx="2" presStyleCnt="7">
        <dgm:presLayoutVars>
          <dgm:chMax val="1"/>
          <dgm:bulletEnabled val="1"/>
        </dgm:presLayoutVars>
      </dgm:prSet>
      <dgm:spPr/>
      <dgm:t>
        <a:bodyPr/>
        <a:lstStyle/>
        <a:p>
          <a:endParaRPr lang="ru-RU"/>
        </a:p>
      </dgm:t>
    </dgm:pt>
    <dgm:pt modelId="{47E9C6C1-E648-4009-8FD3-7DBDCB645A15}" type="pres">
      <dgm:prSet presAssocID="{6A943436-6B23-4098-85C8-D5A65225BC13}" presName="descendantText" presStyleLbl="alignAcc1" presStyleIdx="2" presStyleCnt="7">
        <dgm:presLayoutVars>
          <dgm:bulletEnabled val="1"/>
        </dgm:presLayoutVars>
      </dgm:prSet>
      <dgm:spPr/>
      <dgm:t>
        <a:bodyPr/>
        <a:lstStyle/>
        <a:p>
          <a:endParaRPr lang="ru-RU"/>
        </a:p>
      </dgm:t>
    </dgm:pt>
    <dgm:pt modelId="{A2ECC66D-3B5B-4B5A-B1E3-31844C509D1E}" type="pres">
      <dgm:prSet presAssocID="{C29D5F46-6655-4C07-AAE3-545505C7F87E}" presName="sp" presStyleCnt="0"/>
      <dgm:spPr/>
    </dgm:pt>
    <dgm:pt modelId="{81F70A8C-A348-417C-A217-F02D8C16C957}" type="pres">
      <dgm:prSet presAssocID="{FE6C4912-A105-4658-B48C-806F3BB332B8}" presName="composite" presStyleCnt="0"/>
      <dgm:spPr/>
    </dgm:pt>
    <dgm:pt modelId="{B3C7E6F0-17A2-45FD-B5F0-3A2B5FE6F7F2}" type="pres">
      <dgm:prSet presAssocID="{FE6C4912-A105-4658-B48C-806F3BB332B8}" presName="parentText" presStyleLbl="alignNode1" presStyleIdx="3" presStyleCnt="7">
        <dgm:presLayoutVars>
          <dgm:chMax val="1"/>
          <dgm:bulletEnabled val="1"/>
        </dgm:presLayoutVars>
      </dgm:prSet>
      <dgm:spPr/>
      <dgm:t>
        <a:bodyPr/>
        <a:lstStyle/>
        <a:p>
          <a:endParaRPr lang="ru-RU"/>
        </a:p>
      </dgm:t>
    </dgm:pt>
    <dgm:pt modelId="{3779EA85-F142-4910-8B20-176E0C97F7B6}" type="pres">
      <dgm:prSet presAssocID="{FE6C4912-A105-4658-B48C-806F3BB332B8}" presName="descendantText" presStyleLbl="alignAcc1" presStyleIdx="3" presStyleCnt="7" custScaleY="151671">
        <dgm:presLayoutVars>
          <dgm:bulletEnabled val="1"/>
        </dgm:presLayoutVars>
      </dgm:prSet>
      <dgm:spPr/>
      <dgm:t>
        <a:bodyPr/>
        <a:lstStyle/>
        <a:p>
          <a:endParaRPr lang="ru-RU"/>
        </a:p>
      </dgm:t>
    </dgm:pt>
    <dgm:pt modelId="{7FB9B687-1C7C-480C-93AB-4E0263E79924}" type="pres">
      <dgm:prSet presAssocID="{5121BB86-D6AD-4697-9FFE-86E6189C4CC6}" presName="sp" presStyleCnt="0"/>
      <dgm:spPr/>
    </dgm:pt>
    <dgm:pt modelId="{F071652C-ACBC-401D-AA60-524F74345FB9}" type="pres">
      <dgm:prSet presAssocID="{5874DE69-B8BB-4DE4-94BB-F9F342042A4B}" presName="composite" presStyleCnt="0"/>
      <dgm:spPr/>
    </dgm:pt>
    <dgm:pt modelId="{865F1024-F3CD-4423-BAA6-E305D0D759C9}" type="pres">
      <dgm:prSet presAssocID="{5874DE69-B8BB-4DE4-94BB-F9F342042A4B}" presName="parentText" presStyleLbl="alignNode1" presStyleIdx="4" presStyleCnt="7" custLinFactNeighborX="0" custLinFactNeighborY="-745">
        <dgm:presLayoutVars>
          <dgm:chMax val="1"/>
          <dgm:bulletEnabled val="1"/>
        </dgm:presLayoutVars>
      </dgm:prSet>
      <dgm:spPr/>
      <dgm:t>
        <a:bodyPr/>
        <a:lstStyle/>
        <a:p>
          <a:endParaRPr lang="ru-RU"/>
        </a:p>
      </dgm:t>
    </dgm:pt>
    <dgm:pt modelId="{7D5746CC-9338-4459-A5F4-178475FD47E1}" type="pres">
      <dgm:prSet presAssocID="{5874DE69-B8BB-4DE4-94BB-F9F342042A4B}" presName="descendantText" presStyleLbl="alignAcc1" presStyleIdx="4" presStyleCnt="7">
        <dgm:presLayoutVars>
          <dgm:bulletEnabled val="1"/>
        </dgm:presLayoutVars>
      </dgm:prSet>
      <dgm:spPr/>
      <dgm:t>
        <a:bodyPr/>
        <a:lstStyle/>
        <a:p>
          <a:endParaRPr lang="ru-RU"/>
        </a:p>
      </dgm:t>
    </dgm:pt>
    <dgm:pt modelId="{C9FE4021-F522-4B6B-BFE4-B6756526D8AE}" type="pres">
      <dgm:prSet presAssocID="{6B630375-B68D-4351-85B4-230BA2FEBC0F}" presName="sp" presStyleCnt="0"/>
      <dgm:spPr/>
    </dgm:pt>
    <dgm:pt modelId="{57DA6981-8B28-4E4B-A781-6CD10D165F96}" type="pres">
      <dgm:prSet presAssocID="{1C5F6E76-E91F-4327-ABB1-C29F21718D86}" presName="composite" presStyleCnt="0"/>
      <dgm:spPr/>
    </dgm:pt>
    <dgm:pt modelId="{3C4E8B7F-3D0F-4B6B-BE36-FC25BC56BE19}" type="pres">
      <dgm:prSet presAssocID="{1C5F6E76-E91F-4327-ABB1-C29F21718D86}" presName="parentText" presStyleLbl="alignNode1" presStyleIdx="5" presStyleCnt="7">
        <dgm:presLayoutVars>
          <dgm:chMax val="1"/>
          <dgm:bulletEnabled val="1"/>
        </dgm:presLayoutVars>
      </dgm:prSet>
      <dgm:spPr/>
      <dgm:t>
        <a:bodyPr/>
        <a:lstStyle/>
        <a:p>
          <a:endParaRPr lang="ru-RU"/>
        </a:p>
      </dgm:t>
    </dgm:pt>
    <dgm:pt modelId="{96734AB0-7669-4794-85CE-9C96B8693058}" type="pres">
      <dgm:prSet presAssocID="{1C5F6E76-E91F-4327-ABB1-C29F21718D86}" presName="descendantText" presStyleLbl="alignAcc1" presStyleIdx="5" presStyleCnt="7">
        <dgm:presLayoutVars>
          <dgm:bulletEnabled val="1"/>
        </dgm:presLayoutVars>
      </dgm:prSet>
      <dgm:spPr/>
      <dgm:t>
        <a:bodyPr/>
        <a:lstStyle/>
        <a:p>
          <a:endParaRPr lang="ru-RU"/>
        </a:p>
      </dgm:t>
    </dgm:pt>
    <dgm:pt modelId="{CE5CB3E8-3A1A-441C-85C0-B40A0A3AE548}" type="pres">
      <dgm:prSet presAssocID="{941373CB-3032-406A-B1BA-4A2F241927B8}" presName="sp" presStyleCnt="0"/>
      <dgm:spPr/>
    </dgm:pt>
    <dgm:pt modelId="{A73EE9C6-EFBC-48A9-8F08-1A023B3A6A6F}" type="pres">
      <dgm:prSet presAssocID="{E369249A-2108-4CD6-AF69-915A78C131D1}" presName="composite" presStyleCnt="0"/>
      <dgm:spPr/>
    </dgm:pt>
    <dgm:pt modelId="{A8D5E826-AB4C-4BC9-AC9F-43CA3DBACEEC}" type="pres">
      <dgm:prSet presAssocID="{E369249A-2108-4CD6-AF69-915A78C131D1}" presName="parentText" presStyleLbl="alignNode1" presStyleIdx="6" presStyleCnt="7">
        <dgm:presLayoutVars>
          <dgm:chMax val="1"/>
          <dgm:bulletEnabled val="1"/>
        </dgm:presLayoutVars>
      </dgm:prSet>
      <dgm:spPr/>
      <dgm:t>
        <a:bodyPr/>
        <a:lstStyle/>
        <a:p>
          <a:endParaRPr lang="ru-RU"/>
        </a:p>
      </dgm:t>
    </dgm:pt>
    <dgm:pt modelId="{1323F1F5-D81E-432A-B8CF-1E9B29427EE5}" type="pres">
      <dgm:prSet presAssocID="{E369249A-2108-4CD6-AF69-915A78C131D1}" presName="descendantText" presStyleLbl="alignAcc1" presStyleIdx="6" presStyleCnt="7" custScaleY="250692">
        <dgm:presLayoutVars>
          <dgm:bulletEnabled val="1"/>
        </dgm:presLayoutVars>
      </dgm:prSet>
      <dgm:spPr/>
      <dgm:t>
        <a:bodyPr/>
        <a:lstStyle/>
        <a:p>
          <a:endParaRPr lang="ru-RU"/>
        </a:p>
      </dgm:t>
    </dgm:pt>
  </dgm:ptLst>
  <dgm:cxnLst>
    <dgm:cxn modelId="{CC5C959A-2905-4915-BF98-4A4DB2813782}" srcId="{9F54B6E6-0D48-40CC-B9EB-EB940657ACC5}" destId="{1C5F6E76-E91F-4327-ABB1-C29F21718D86}" srcOrd="5" destOrd="0" parTransId="{DD50A25B-1A07-4C05-826A-83265E2C54EE}" sibTransId="{941373CB-3032-406A-B1BA-4A2F241927B8}"/>
    <dgm:cxn modelId="{6C15A48E-B331-45F8-8EC7-E4DF6BE7A31A}" srcId="{FE6C4912-A105-4658-B48C-806F3BB332B8}" destId="{F30FAFCF-6E3F-45F0-AFA6-FBFFAD2ECD59}" srcOrd="0" destOrd="0" parTransId="{723599CF-F0B4-47B2-8EBD-A80A9556A09A}" sibTransId="{B4727C8E-A48A-4ECA-8327-B05904A0DB75}"/>
    <dgm:cxn modelId="{DA912965-8897-43EA-9F62-D2570A02F828}" type="presOf" srcId="{313C089A-A800-4538-A8C3-D055A2E82101}" destId="{1323F1F5-D81E-432A-B8CF-1E9B29427EE5}" srcOrd="0" destOrd="0" presId="urn:microsoft.com/office/officeart/2005/8/layout/chevron2"/>
    <dgm:cxn modelId="{DE2AE39D-860F-47B4-AB44-AAB1FADEFD79}" srcId="{1C5F6E76-E91F-4327-ABB1-C29F21718D86}" destId="{94381629-415D-4B55-8B7E-A63E3A5AE252}" srcOrd="0" destOrd="0" parTransId="{D54F517F-C4AB-4EA5-B236-663AC935D6D6}" sibTransId="{C1D19BEA-9472-4167-A787-FFD358B7C052}"/>
    <dgm:cxn modelId="{430C4D86-2BE5-4192-A9FF-8EB1CC5278B9}" srcId="{6A943436-6B23-4098-85C8-D5A65225BC13}" destId="{77C293E0-43F9-47A1-B651-544CC48C0B05}" srcOrd="0" destOrd="0" parTransId="{39BED790-8BBD-462E-8249-9FECB5CEF553}" sibTransId="{BD18A929-B37C-4D13-AA1D-4B380A1EA9A4}"/>
    <dgm:cxn modelId="{F97A5207-84C4-4494-9C10-41D185601C9E}" srcId="{9F54B6E6-0D48-40CC-B9EB-EB940657ACC5}" destId="{FE6C4912-A105-4658-B48C-806F3BB332B8}" srcOrd="3" destOrd="0" parTransId="{2961644D-A904-4698-91DB-D8AD594A5B49}" sibTransId="{5121BB86-D6AD-4697-9FFE-86E6189C4CC6}"/>
    <dgm:cxn modelId="{77FE459F-232D-4DDF-910A-9AD4BE5E15FA}" type="presOf" srcId="{FE6C4912-A105-4658-B48C-806F3BB332B8}" destId="{B3C7E6F0-17A2-45FD-B5F0-3A2B5FE6F7F2}" srcOrd="0" destOrd="0" presId="urn:microsoft.com/office/officeart/2005/8/layout/chevron2"/>
    <dgm:cxn modelId="{23C8B236-3894-4093-B1D5-354632F45FA2}" srcId="{5C62EDED-9131-4324-A96D-7A6FE8D398E9}" destId="{B5EDB5D7-8517-4762-8E6A-85080605CD34}" srcOrd="0" destOrd="0" parTransId="{3878955F-A596-49EF-9C0E-8E853F48CDE0}" sibTransId="{BF8ED33C-D6E9-44D8-AA7D-770716CCC6F1}"/>
    <dgm:cxn modelId="{BB61A60F-E5F7-4B53-A685-89A11B7341AB}" type="presOf" srcId="{A75B65F0-9D81-44FE-A484-043F0DB68384}" destId="{1323F1F5-D81E-432A-B8CF-1E9B29427EE5}" srcOrd="0" destOrd="2" presId="urn:microsoft.com/office/officeart/2005/8/layout/chevron2"/>
    <dgm:cxn modelId="{9FE2ECEA-E136-4852-8075-A54022509CEF}" type="presOf" srcId="{1C5F6E76-E91F-4327-ABB1-C29F21718D86}" destId="{3C4E8B7F-3D0F-4B6B-BE36-FC25BC56BE19}" srcOrd="0" destOrd="0" presId="urn:microsoft.com/office/officeart/2005/8/layout/chevron2"/>
    <dgm:cxn modelId="{F4387979-7599-4A69-BA30-D70D3AFE6688}" type="presOf" srcId="{77C293E0-43F9-47A1-B651-544CC48C0B05}" destId="{47E9C6C1-E648-4009-8FD3-7DBDCB645A15}" srcOrd="0" destOrd="0" presId="urn:microsoft.com/office/officeart/2005/8/layout/chevron2"/>
    <dgm:cxn modelId="{9490F0DD-C550-43D7-AB0C-4079B6C29D4D}" srcId="{5874DE69-B8BB-4DE4-94BB-F9F342042A4B}" destId="{9BC7F242-68E0-4756-B076-FE96DF98676A}" srcOrd="0" destOrd="0" parTransId="{630DF12D-C744-4146-99A9-44FA272A42A2}" sibTransId="{7826A4C8-D870-46BC-B2A1-FECBE8C70429}"/>
    <dgm:cxn modelId="{E2A4DBB5-44FE-4672-BD79-6AAE68451B5A}" type="presOf" srcId="{94381629-415D-4B55-8B7E-A63E3A5AE252}" destId="{96734AB0-7669-4794-85CE-9C96B8693058}" srcOrd="0" destOrd="0" presId="urn:microsoft.com/office/officeart/2005/8/layout/chevron2"/>
    <dgm:cxn modelId="{1A9CF10D-04C2-4EEA-9A73-6C06EB404EB7}" type="presOf" srcId="{0242BBE7-8940-4C3B-BCC0-72797A8C361A}" destId="{1323F1F5-D81E-432A-B8CF-1E9B29427EE5}" srcOrd="0" destOrd="1" presId="urn:microsoft.com/office/officeart/2005/8/layout/chevron2"/>
    <dgm:cxn modelId="{36BEEAC2-7D3E-4667-8EF2-AA45C4CB84EF}" type="presOf" srcId="{9BC7F242-68E0-4756-B076-FE96DF98676A}" destId="{7D5746CC-9338-4459-A5F4-178475FD47E1}" srcOrd="0" destOrd="0" presId="urn:microsoft.com/office/officeart/2005/8/layout/chevron2"/>
    <dgm:cxn modelId="{14D9F439-09D3-4483-A98A-B345F5B70D20}" srcId="{9F54B6E6-0D48-40CC-B9EB-EB940657ACC5}" destId="{BA125800-B23C-4C89-81EB-64A3F888B65F}" srcOrd="0" destOrd="0" parTransId="{1E8AB545-8578-43D4-896B-45D56E41AD4F}" sibTransId="{B061B5A7-C246-40B3-8033-72AEECCEEE9E}"/>
    <dgm:cxn modelId="{F9467D84-7759-445A-B1F7-B11EE2E2E35D}" type="presOf" srcId="{F30FAFCF-6E3F-45F0-AFA6-FBFFAD2ECD59}" destId="{3779EA85-F142-4910-8B20-176E0C97F7B6}" srcOrd="0" destOrd="0" presId="urn:microsoft.com/office/officeart/2005/8/layout/chevron2"/>
    <dgm:cxn modelId="{7EB89DB2-9034-4243-A25A-A55F20776E23}" type="presOf" srcId="{5874DE69-B8BB-4DE4-94BB-F9F342042A4B}" destId="{865F1024-F3CD-4423-BAA6-E305D0D759C9}" srcOrd="0" destOrd="0" presId="urn:microsoft.com/office/officeart/2005/8/layout/chevron2"/>
    <dgm:cxn modelId="{5B4F477C-80FE-471B-B71B-54ADEDB03C64}" type="presOf" srcId="{9F54B6E6-0D48-40CC-B9EB-EB940657ACC5}" destId="{19AB63DE-5236-46F2-9FD5-37863C01B786}" srcOrd="0" destOrd="0" presId="urn:microsoft.com/office/officeart/2005/8/layout/chevron2"/>
    <dgm:cxn modelId="{C81198D9-2555-4115-A702-81FA05F6A770}" srcId="{BA125800-B23C-4C89-81EB-64A3F888B65F}" destId="{B2E03EAD-FCB1-4A9A-81A8-4C7E478DC27C}" srcOrd="0" destOrd="0" parTransId="{4BA63081-E7C4-4564-8313-9E42BD4F6441}" sibTransId="{5DB210C3-34A5-4686-A6CD-945834833E75}"/>
    <dgm:cxn modelId="{41AE5176-FACF-4BD3-A575-462234099965}" type="presOf" srcId="{E369249A-2108-4CD6-AF69-915A78C131D1}" destId="{A8D5E826-AB4C-4BC9-AC9F-43CA3DBACEEC}" srcOrd="0" destOrd="0" presId="urn:microsoft.com/office/officeart/2005/8/layout/chevron2"/>
    <dgm:cxn modelId="{D2E9D594-75BD-4B3D-9B8F-C72679249644}" type="presOf" srcId="{B5EDB5D7-8517-4762-8E6A-85080605CD34}" destId="{DAAFE3A6-A5E9-4A88-87EE-49303DCE25ED}" srcOrd="0" destOrd="0" presId="urn:microsoft.com/office/officeart/2005/8/layout/chevron2"/>
    <dgm:cxn modelId="{A538BB4F-9E7C-427D-9DDD-F52A99CB28FC}" type="presOf" srcId="{6A943436-6B23-4098-85C8-D5A65225BC13}" destId="{A654ED23-8A82-464C-9226-4F5635773C08}" srcOrd="0" destOrd="0" presId="urn:microsoft.com/office/officeart/2005/8/layout/chevron2"/>
    <dgm:cxn modelId="{734D7F36-4803-4DC7-AEDB-427CD4784C89}" srcId="{5874DE69-B8BB-4DE4-94BB-F9F342042A4B}" destId="{9F2D1BAE-7272-4C16-BF7B-8DB323ABFDE4}" srcOrd="1" destOrd="0" parTransId="{3E5A1936-A60B-4155-BA78-3BF4E3B11373}" sibTransId="{2AF688B9-A9A2-4162-AF0B-FE71E9DCC348}"/>
    <dgm:cxn modelId="{D29402A9-E031-4E9A-9B4D-818F4A1B3D03}" type="presOf" srcId="{BA125800-B23C-4C89-81EB-64A3F888B65F}" destId="{A694B4C8-CBE7-4281-8606-28E7A1BB35BD}" srcOrd="0" destOrd="0" presId="urn:microsoft.com/office/officeart/2005/8/layout/chevron2"/>
    <dgm:cxn modelId="{884C96C3-B424-45DB-9103-1E7B70770D2D}" type="presOf" srcId="{B2E03EAD-FCB1-4A9A-81A8-4C7E478DC27C}" destId="{A04AAAC0-EA7E-49C1-BBD7-1F114AF6ADFE}" srcOrd="0" destOrd="0" presId="urn:microsoft.com/office/officeart/2005/8/layout/chevron2"/>
    <dgm:cxn modelId="{17DFE3FD-6767-435C-948D-1362B1D1F7F5}" srcId="{9F54B6E6-0D48-40CC-B9EB-EB940657ACC5}" destId="{E369249A-2108-4CD6-AF69-915A78C131D1}" srcOrd="6" destOrd="0" parTransId="{EA4256AC-7AC9-48ED-B6A9-64D71854173C}" sibTransId="{1158E7FC-4687-439B-B4E5-FE3051295DC9}"/>
    <dgm:cxn modelId="{60A2FF5D-1C8A-4938-ADAF-258101859781}" srcId="{E369249A-2108-4CD6-AF69-915A78C131D1}" destId="{0242BBE7-8940-4C3B-BCC0-72797A8C361A}" srcOrd="1" destOrd="0" parTransId="{8CD0D594-C2C9-4FBF-A9EE-6EA9474D75D0}" sibTransId="{5BD6DA80-63C4-41C7-B1C2-3C44559891E4}"/>
    <dgm:cxn modelId="{FE289876-0CC6-4205-8889-007C6EF0158B}" type="presOf" srcId="{5C62EDED-9131-4324-A96D-7A6FE8D398E9}" destId="{311A30CD-EAA4-4297-985F-0DD326535A02}" srcOrd="0" destOrd="0" presId="urn:microsoft.com/office/officeart/2005/8/layout/chevron2"/>
    <dgm:cxn modelId="{063F9826-6116-4A8F-A6DC-BF72BFDAE21E}" srcId="{9F54B6E6-0D48-40CC-B9EB-EB940657ACC5}" destId="{5874DE69-B8BB-4DE4-94BB-F9F342042A4B}" srcOrd="4" destOrd="0" parTransId="{E7686B60-A713-46AE-9C6B-7A84EFEA33D6}" sibTransId="{6B630375-B68D-4351-85B4-230BA2FEBC0F}"/>
    <dgm:cxn modelId="{B30FF1F7-E2B6-4837-B536-EB09043E6507}" srcId="{E369249A-2108-4CD6-AF69-915A78C131D1}" destId="{313C089A-A800-4538-A8C3-D055A2E82101}" srcOrd="0" destOrd="0" parTransId="{1D52D5EA-B432-4B2E-8D8A-0AB5FB3B0BEA}" sibTransId="{FF8BE72B-FB87-4F97-99EA-F72DF66722B3}"/>
    <dgm:cxn modelId="{7383C656-74D7-4AB9-826A-8B5F7CB2BEFB}" srcId="{9F54B6E6-0D48-40CC-B9EB-EB940657ACC5}" destId="{6A943436-6B23-4098-85C8-D5A65225BC13}" srcOrd="2" destOrd="0" parTransId="{8B7B9956-FCC8-43CF-84E8-DA0317C06B81}" sibTransId="{C29D5F46-6655-4C07-AAE3-545505C7F87E}"/>
    <dgm:cxn modelId="{346D886E-0029-4D5E-9E03-F9AC4C996098}" type="presOf" srcId="{9F2D1BAE-7272-4C16-BF7B-8DB323ABFDE4}" destId="{7D5746CC-9338-4459-A5F4-178475FD47E1}" srcOrd="0" destOrd="1" presId="urn:microsoft.com/office/officeart/2005/8/layout/chevron2"/>
    <dgm:cxn modelId="{7057C0A6-90F8-42F9-AC06-60EDDA24B19D}" srcId="{E369249A-2108-4CD6-AF69-915A78C131D1}" destId="{A75B65F0-9D81-44FE-A484-043F0DB68384}" srcOrd="2" destOrd="0" parTransId="{8CB7F679-C792-4AF9-B610-39EFD085D8F0}" sibTransId="{A72765BD-8CB9-4EE1-B585-A0E6022F6222}"/>
    <dgm:cxn modelId="{07030D6E-5A1E-44E2-AC11-53763CAF24BD}" srcId="{9F54B6E6-0D48-40CC-B9EB-EB940657ACC5}" destId="{5C62EDED-9131-4324-A96D-7A6FE8D398E9}" srcOrd="1" destOrd="0" parTransId="{9EB78ABA-DEC6-45B1-8418-C2F14BB494F7}" sibTransId="{1C090DE3-C3A7-4ECC-A58A-6B7AF49670BA}"/>
    <dgm:cxn modelId="{32F9F053-59E9-4F75-8620-3AE71A89A05F}" type="presParOf" srcId="{19AB63DE-5236-46F2-9FD5-37863C01B786}" destId="{F5B8CA9D-FBD2-4BFB-BB22-0FD7EEE44714}" srcOrd="0" destOrd="0" presId="urn:microsoft.com/office/officeart/2005/8/layout/chevron2"/>
    <dgm:cxn modelId="{53BF5DF3-817F-4202-9139-031989221066}" type="presParOf" srcId="{F5B8CA9D-FBD2-4BFB-BB22-0FD7EEE44714}" destId="{A694B4C8-CBE7-4281-8606-28E7A1BB35BD}" srcOrd="0" destOrd="0" presId="urn:microsoft.com/office/officeart/2005/8/layout/chevron2"/>
    <dgm:cxn modelId="{5E29DA3C-123A-4EA9-BA67-A06A4A794C45}" type="presParOf" srcId="{F5B8CA9D-FBD2-4BFB-BB22-0FD7EEE44714}" destId="{A04AAAC0-EA7E-49C1-BBD7-1F114AF6ADFE}" srcOrd="1" destOrd="0" presId="urn:microsoft.com/office/officeart/2005/8/layout/chevron2"/>
    <dgm:cxn modelId="{382B91F1-44B7-4664-86FF-182902D8D97F}" type="presParOf" srcId="{19AB63DE-5236-46F2-9FD5-37863C01B786}" destId="{8DEF53CE-0524-4762-8EA3-EF806EDD4C20}" srcOrd="1" destOrd="0" presId="urn:microsoft.com/office/officeart/2005/8/layout/chevron2"/>
    <dgm:cxn modelId="{1FF542C2-3B80-495D-8D70-D2C4B49ED49C}" type="presParOf" srcId="{19AB63DE-5236-46F2-9FD5-37863C01B786}" destId="{28DBF551-0D4F-4BFF-8FA1-7568C4339BA9}" srcOrd="2" destOrd="0" presId="urn:microsoft.com/office/officeart/2005/8/layout/chevron2"/>
    <dgm:cxn modelId="{F24936F0-ED15-4163-AAD2-318828B20898}" type="presParOf" srcId="{28DBF551-0D4F-4BFF-8FA1-7568C4339BA9}" destId="{311A30CD-EAA4-4297-985F-0DD326535A02}" srcOrd="0" destOrd="0" presId="urn:microsoft.com/office/officeart/2005/8/layout/chevron2"/>
    <dgm:cxn modelId="{48542A7E-6262-4156-B87E-2074C71F89AF}" type="presParOf" srcId="{28DBF551-0D4F-4BFF-8FA1-7568C4339BA9}" destId="{DAAFE3A6-A5E9-4A88-87EE-49303DCE25ED}" srcOrd="1" destOrd="0" presId="urn:microsoft.com/office/officeart/2005/8/layout/chevron2"/>
    <dgm:cxn modelId="{74F71312-70E4-4B3C-89E3-E641A96CCDCD}" type="presParOf" srcId="{19AB63DE-5236-46F2-9FD5-37863C01B786}" destId="{12DF8A37-FBF3-42F6-920A-66F0721BD2CF}" srcOrd="3" destOrd="0" presId="urn:microsoft.com/office/officeart/2005/8/layout/chevron2"/>
    <dgm:cxn modelId="{7810D1DF-0B7B-47A4-8E71-E825207DFA87}" type="presParOf" srcId="{19AB63DE-5236-46F2-9FD5-37863C01B786}" destId="{93CBD232-8E64-4960-85AF-4A3B77624472}" srcOrd="4" destOrd="0" presId="urn:microsoft.com/office/officeart/2005/8/layout/chevron2"/>
    <dgm:cxn modelId="{AADB3653-D5DD-42C1-9977-4749E15AA2D9}" type="presParOf" srcId="{93CBD232-8E64-4960-85AF-4A3B77624472}" destId="{A654ED23-8A82-464C-9226-4F5635773C08}" srcOrd="0" destOrd="0" presId="urn:microsoft.com/office/officeart/2005/8/layout/chevron2"/>
    <dgm:cxn modelId="{9D543E68-4BE8-475C-800D-BC50C51D02EB}" type="presParOf" srcId="{93CBD232-8E64-4960-85AF-4A3B77624472}" destId="{47E9C6C1-E648-4009-8FD3-7DBDCB645A15}" srcOrd="1" destOrd="0" presId="urn:microsoft.com/office/officeart/2005/8/layout/chevron2"/>
    <dgm:cxn modelId="{782A9C78-1FFF-448D-B9A9-5363565C23EB}" type="presParOf" srcId="{19AB63DE-5236-46F2-9FD5-37863C01B786}" destId="{A2ECC66D-3B5B-4B5A-B1E3-31844C509D1E}" srcOrd="5" destOrd="0" presId="urn:microsoft.com/office/officeart/2005/8/layout/chevron2"/>
    <dgm:cxn modelId="{7E432894-C665-4687-8B42-3AE8E01F3034}" type="presParOf" srcId="{19AB63DE-5236-46F2-9FD5-37863C01B786}" destId="{81F70A8C-A348-417C-A217-F02D8C16C957}" srcOrd="6" destOrd="0" presId="urn:microsoft.com/office/officeart/2005/8/layout/chevron2"/>
    <dgm:cxn modelId="{3883BFC5-173C-4402-AB9F-A885728AB9A4}" type="presParOf" srcId="{81F70A8C-A348-417C-A217-F02D8C16C957}" destId="{B3C7E6F0-17A2-45FD-B5F0-3A2B5FE6F7F2}" srcOrd="0" destOrd="0" presId="urn:microsoft.com/office/officeart/2005/8/layout/chevron2"/>
    <dgm:cxn modelId="{BC89CB9E-04AB-46C0-9B17-A2CA23E7ACF3}" type="presParOf" srcId="{81F70A8C-A348-417C-A217-F02D8C16C957}" destId="{3779EA85-F142-4910-8B20-176E0C97F7B6}" srcOrd="1" destOrd="0" presId="urn:microsoft.com/office/officeart/2005/8/layout/chevron2"/>
    <dgm:cxn modelId="{BF76CF6B-B512-4938-AE1E-D821A5E2BB00}" type="presParOf" srcId="{19AB63DE-5236-46F2-9FD5-37863C01B786}" destId="{7FB9B687-1C7C-480C-93AB-4E0263E79924}" srcOrd="7" destOrd="0" presId="urn:microsoft.com/office/officeart/2005/8/layout/chevron2"/>
    <dgm:cxn modelId="{A2D6C1CD-0AA1-416C-BC87-B62CC3C8D4BB}" type="presParOf" srcId="{19AB63DE-5236-46F2-9FD5-37863C01B786}" destId="{F071652C-ACBC-401D-AA60-524F74345FB9}" srcOrd="8" destOrd="0" presId="urn:microsoft.com/office/officeart/2005/8/layout/chevron2"/>
    <dgm:cxn modelId="{D3F93F7C-2BC8-41DE-9E38-590DE1C4A923}" type="presParOf" srcId="{F071652C-ACBC-401D-AA60-524F74345FB9}" destId="{865F1024-F3CD-4423-BAA6-E305D0D759C9}" srcOrd="0" destOrd="0" presId="urn:microsoft.com/office/officeart/2005/8/layout/chevron2"/>
    <dgm:cxn modelId="{E3D93978-9E3C-4035-94D7-E92696979A54}" type="presParOf" srcId="{F071652C-ACBC-401D-AA60-524F74345FB9}" destId="{7D5746CC-9338-4459-A5F4-178475FD47E1}" srcOrd="1" destOrd="0" presId="urn:microsoft.com/office/officeart/2005/8/layout/chevron2"/>
    <dgm:cxn modelId="{E06ED3EA-8350-4F4A-8A72-D9B8929AD856}" type="presParOf" srcId="{19AB63DE-5236-46F2-9FD5-37863C01B786}" destId="{C9FE4021-F522-4B6B-BFE4-B6756526D8AE}" srcOrd="9" destOrd="0" presId="urn:microsoft.com/office/officeart/2005/8/layout/chevron2"/>
    <dgm:cxn modelId="{A57FDA24-874E-4168-ACBB-89E4D3377182}" type="presParOf" srcId="{19AB63DE-5236-46F2-9FD5-37863C01B786}" destId="{57DA6981-8B28-4E4B-A781-6CD10D165F96}" srcOrd="10" destOrd="0" presId="urn:microsoft.com/office/officeart/2005/8/layout/chevron2"/>
    <dgm:cxn modelId="{50D61123-4EDC-49E6-9CCF-92416AD11D91}" type="presParOf" srcId="{57DA6981-8B28-4E4B-A781-6CD10D165F96}" destId="{3C4E8B7F-3D0F-4B6B-BE36-FC25BC56BE19}" srcOrd="0" destOrd="0" presId="urn:microsoft.com/office/officeart/2005/8/layout/chevron2"/>
    <dgm:cxn modelId="{71234189-EF22-45B3-9FE4-B5B04D70F509}" type="presParOf" srcId="{57DA6981-8B28-4E4B-A781-6CD10D165F96}" destId="{96734AB0-7669-4794-85CE-9C96B8693058}" srcOrd="1" destOrd="0" presId="urn:microsoft.com/office/officeart/2005/8/layout/chevron2"/>
    <dgm:cxn modelId="{6AD4860E-36CD-4A46-8D4E-C6B9297DFFDF}" type="presParOf" srcId="{19AB63DE-5236-46F2-9FD5-37863C01B786}" destId="{CE5CB3E8-3A1A-441C-85C0-B40A0A3AE548}" srcOrd="11" destOrd="0" presId="urn:microsoft.com/office/officeart/2005/8/layout/chevron2"/>
    <dgm:cxn modelId="{BA4EB474-6BE0-4355-941C-BB27933A042F}" type="presParOf" srcId="{19AB63DE-5236-46F2-9FD5-37863C01B786}" destId="{A73EE9C6-EFBC-48A9-8F08-1A023B3A6A6F}" srcOrd="12" destOrd="0" presId="urn:microsoft.com/office/officeart/2005/8/layout/chevron2"/>
    <dgm:cxn modelId="{77EFB15C-5651-43F4-AA89-B3EFDA0C4139}" type="presParOf" srcId="{A73EE9C6-EFBC-48A9-8F08-1A023B3A6A6F}" destId="{A8D5E826-AB4C-4BC9-AC9F-43CA3DBACEEC}" srcOrd="0" destOrd="0" presId="urn:microsoft.com/office/officeart/2005/8/layout/chevron2"/>
    <dgm:cxn modelId="{0C886C1B-D71F-464E-B4F0-1F4863DFE3C6}" type="presParOf" srcId="{A73EE9C6-EFBC-48A9-8F08-1A023B3A6A6F}" destId="{1323F1F5-D81E-432A-B8CF-1E9B29427EE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6F9AAB-BDCF-41C8-9637-9EDB0F584C9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BE2E57B5-34BE-436E-9D54-ED9CC39F6375}">
      <dgm:prSet phldrT="[Текст]" custT="1"/>
      <dgm:spPr/>
      <dgm:t>
        <a:bodyPr/>
        <a:lstStyle/>
        <a:p>
          <a:r>
            <a:rPr lang="ru-RU" sz="3000" dirty="0" smtClean="0"/>
            <a:t>Органы власти</a:t>
          </a:r>
          <a:endParaRPr lang="ru-RU" sz="3000" dirty="0"/>
        </a:p>
      </dgm:t>
    </dgm:pt>
    <dgm:pt modelId="{10F31DA6-C370-4BD9-A070-E906A94B39B1}" type="parTrans" cxnId="{F6991A17-DD33-4739-B80F-3198687D2683}">
      <dgm:prSet/>
      <dgm:spPr/>
      <dgm:t>
        <a:bodyPr/>
        <a:lstStyle/>
        <a:p>
          <a:endParaRPr lang="ru-RU"/>
        </a:p>
      </dgm:t>
    </dgm:pt>
    <dgm:pt modelId="{8F1AAACC-54C0-4120-B937-1D66D9043203}" type="sibTrans" cxnId="{F6991A17-DD33-4739-B80F-3198687D2683}">
      <dgm:prSet/>
      <dgm:spPr/>
      <dgm:t>
        <a:bodyPr/>
        <a:lstStyle/>
        <a:p>
          <a:endParaRPr lang="ru-RU"/>
        </a:p>
      </dgm:t>
    </dgm:pt>
    <dgm:pt modelId="{001680CE-35B5-4512-BBCB-E651A9B9F003}">
      <dgm:prSet custT="1"/>
      <dgm:spPr/>
      <dgm:t>
        <a:bodyPr/>
        <a:lstStyle/>
        <a:p>
          <a:pPr algn="ctr"/>
          <a:r>
            <a:rPr lang="ru-RU" sz="2000" b="1" dirty="0" smtClean="0"/>
            <a:t>Министерство финансов ПМР  </a:t>
          </a:r>
        </a:p>
        <a:p>
          <a:pPr algn="ctr"/>
          <a:r>
            <a:rPr lang="ru-RU" sz="2000" dirty="0" smtClean="0"/>
            <a:t>– по налогам и иным обязательным платежам в РБ и ЕГФСС + санкции во все бюджеты</a:t>
          </a:r>
          <a:endParaRPr lang="ru-RU" sz="2000" dirty="0"/>
        </a:p>
      </dgm:t>
    </dgm:pt>
    <dgm:pt modelId="{4E3278A6-8F39-4F99-B6D0-3668909893B0}" type="parTrans" cxnId="{2E8CA5AF-2BF8-4C7F-BEC2-7E66C7866C42}">
      <dgm:prSet/>
      <dgm:spPr/>
      <dgm:t>
        <a:bodyPr/>
        <a:lstStyle/>
        <a:p>
          <a:endParaRPr lang="ru-RU"/>
        </a:p>
      </dgm:t>
    </dgm:pt>
    <dgm:pt modelId="{36DA9FEE-D42B-42AF-A46D-62D13A5EB48C}" type="sibTrans" cxnId="{2E8CA5AF-2BF8-4C7F-BEC2-7E66C7866C42}">
      <dgm:prSet/>
      <dgm:spPr/>
      <dgm:t>
        <a:bodyPr/>
        <a:lstStyle/>
        <a:p>
          <a:endParaRPr lang="ru-RU"/>
        </a:p>
      </dgm:t>
    </dgm:pt>
    <dgm:pt modelId="{9D1CE123-5F19-47B0-8725-5B8B74B0528E}">
      <dgm:prSet custT="1"/>
      <dgm:spPr/>
      <dgm:t>
        <a:bodyPr/>
        <a:lstStyle/>
        <a:p>
          <a:r>
            <a:rPr lang="ru-RU" sz="1800" b="1" dirty="0" smtClean="0"/>
            <a:t>Государственные администрации городов и районов</a:t>
          </a:r>
        </a:p>
        <a:p>
          <a:r>
            <a:rPr lang="ru-RU" sz="1800" dirty="0" smtClean="0"/>
            <a:t> – по налогам и иным обязательным платежам в МБ, если бюджет не является дотационным</a:t>
          </a:r>
          <a:endParaRPr lang="ru-RU" sz="1800" dirty="0"/>
        </a:p>
      </dgm:t>
    </dgm:pt>
    <dgm:pt modelId="{FB381DE4-906C-45C8-8933-4CFB96F9BB84}" type="parTrans" cxnId="{2F9064C7-E8BB-412E-8B57-98726B97F80C}">
      <dgm:prSet/>
      <dgm:spPr/>
      <dgm:t>
        <a:bodyPr/>
        <a:lstStyle/>
        <a:p>
          <a:endParaRPr lang="ru-RU"/>
        </a:p>
      </dgm:t>
    </dgm:pt>
    <dgm:pt modelId="{1E3B45EB-8398-4592-A9A8-1DCC82D14C2D}" type="sibTrans" cxnId="{2F9064C7-E8BB-412E-8B57-98726B97F80C}">
      <dgm:prSet/>
      <dgm:spPr/>
      <dgm:t>
        <a:bodyPr/>
        <a:lstStyle/>
        <a:p>
          <a:endParaRPr lang="ru-RU"/>
        </a:p>
      </dgm:t>
    </dgm:pt>
    <dgm:pt modelId="{D1590F22-A45C-4666-9735-EE31927D2405}">
      <dgm:prSet/>
      <dgm:spPr/>
      <dgm:t>
        <a:bodyPr/>
        <a:lstStyle/>
        <a:p>
          <a:r>
            <a:rPr lang="ru-RU" b="1" dirty="0" smtClean="0"/>
            <a:t>ТНИ и суды </a:t>
          </a:r>
        </a:p>
        <a:p>
          <a:r>
            <a:rPr lang="ru-RU" dirty="0" smtClean="0"/>
            <a:t>– по административным штрафам (отсрочки и рассрочки), в зависимости от того, кто наложил штраф</a:t>
          </a:r>
          <a:endParaRPr lang="ru-RU" dirty="0"/>
        </a:p>
      </dgm:t>
    </dgm:pt>
    <dgm:pt modelId="{9A338646-9771-49AE-81E7-7474E5A6359D}" type="parTrans" cxnId="{2983957B-887A-47BB-AB0A-20769156C237}">
      <dgm:prSet/>
      <dgm:spPr/>
      <dgm:t>
        <a:bodyPr/>
        <a:lstStyle/>
        <a:p>
          <a:endParaRPr lang="ru-RU"/>
        </a:p>
      </dgm:t>
    </dgm:pt>
    <dgm:pt modelId="{133D4578-DD51-4A02-911E-DD2FAC6C63F2}" type="sibTrans" cxnId="{2983957B-887A-47BB-AB0A-20769156C237}">
      <dgm:prSet/>
      <dgm:spPr/>
      <dgm:t>
        <a:bodyPr/>
        <a:lstStyle/>
        <a:p>
          <a:endParaRPr lang="ru-RU"/>
        </a:p>
      </dgm:t>
    </dgm:pt>
    <dgm:pt modelId="{0FA94416-3741-4B62-9872-18E328BF76BD}" type="pres">
      <dgm:prSet presAssocID="{BE6F9AAB-BDCF-41C8-9637-9EDB0F584C9A}" presName="Name0" presStyleCnt="0">
        <dgm:presLayoutVars>
          <dgm:chPref val="1"/>
          <dgm:dir/>
          <dgm:animOne val="branch"/>
          <dgm:animLvl val="lvl"/>
          <dgm:resizeHandles val="exact"/>
        </dgm:presLayoutVars>
      </dgm:prSet>
      <dgm:spPr/>
      <dgm:t>
        <a:bodyPr/>
        <a:lstStyle/>
        <a:p>
          <a:endParaRPr lang="ru-RU"/>
        </a:p>
      </dgm:t>
    </dgm:pt>
    <dgm:pt modelId="{BFCA2751-6D11-4361-954F-23CDA5C22F60}" type="pres">
      <dgm:prSet presAssocID="{BE2E57B5-34BE-436E-9D54-ED9CC39F6375}" presName="root1" presStyleCnt="0"/>
      <dgm:spPr/>
    </dgm:pt>
    <dgm:pt modelId="{B47C6E65-ED8A-4CEF-B60C-781A2948C0FD}" type="pres">
      <dgm:prSet presAssocID="{BE2E57B5-34BE-436E-9D54-ED9CC39F6375}" presName="LevelOneTextNode" presStyleLbl="node0" presStyleIdx="0" presStyleCnt="1" custLinFactX="-67745" custLinFactNeighborX="-100000" custLinFactNeighborY="-730">
        <dgm:presLayoutVars>
          <dgm:chPref val="3"/>
        </dgm:presLayoutVars>
      </dgm:prSet>
      <dgm:spPr/>
      <dgm:t>
        <a:bodyPr/>
        <a:lstStyle/>
        <a:p>
          <a:endParaRPr lang="ru-RU"/>
        </a:p>
      </dgm:t>
    </dgm:pt>
    <dgm:pt modelId="{CA1C0A92-86EC-4E94-935C-DFBD7D26A714}" type="pres">
      <dgm:prSet presAssocID="{BE2E57B5-34BE-436E-9D54-ED9CC39F6375}" presName="level2hierChild" presStyleCnt="0"/>
      <dgm:spPr/>
    </dgm:pt>
    <dgm:pt modelId="{46D467AB-C7AF-4BA1-8B5F-BEE64F048C14}" type="pres">
      <dgm:prSet presAssocID="{4E3278A6-8F39-4F99-B6D0-3668909893B0}" presName="conn2-1" presStyleLbl="parChTrans1D2" presStyleIdx="0" presStyleCnt="3"/>
      <dgm:spPr/>
      <dgm:t>
        <a:bodyPr/>
        <a:lstStyle/>
        <a:p>
          <a:endParaRPr lang="ru-RU"/>
        </a:p>
      </dgm:t>
    </dgm:pt>
    <dgm:pt modelId="{E0F0CF3B-0156-4116-A293-ED592385754A}" type="pres">
      <dgm:prSet presAssocID="{4E3278A6-8F39-4F99-B6D0-3668909893B0}" presName="connTx" presStyleLbl="parChTrans1D2" presStyleIdx="0" presStyleCnt="3"/>
      <dgm:spPr/>
      <dgm:t>
        <a:bodyPr/>
        <a:lstStyle/>
        <a:p>
          <a:endParaRPr lang="ru-RU"/>
        </a:p>
      </dgm:t>
    </dgm:pt>
    <dgm:pt modelId="{F7F18AEF-5BF3-4FE9-B0F5-91E59CF10F51}" type="pres">
      <dgm:prSet presAssocID="{001680CE-35B5-4512-BBCB-E651A9B9F003}" presName="root2" presStyleCnt="0"/>
      <dgm:spPr/>
    </dgm:pt>
    <dgm:pt modelId="{D2AC9023-677B-4B73-A3AB-E3F45360A897}" type="pres">
      <dgm:prSet presAssocID="{001680CE-35B5-4512-BBCB-E651A9B9F003}" presName="LevelTwoTextNode" presStyleLbl="node2" presStyleIdx="0" presStyleCnt="3" custScaleX="186007">
        <dgm:presLayoutVars>
          <dgm:chPref val="3"/>
        </dgm:presLayoutVars>
      </dgm:prSet>
      <dgm:spPr/>
      <dgm:t>
        <a:bodyPr/>
        <a:lstStyle/>
        <a:p>
          <a:endParaRPr lang="ru-RU"/>
        </a:p>
      </dgm:t>
    </dgm:pt>
    <dgm:pt modelId="{2535B2D9-1499-4B57-B877-0778A968F6E4}" type="pres">
      <dgm:prSet presAssocID="{001680CE-35B5-4512-BBCB-E651A9B9F003}" presName="level3hierChild" presStyleCnt="0"/>
      <dgm:spPr/>
    </dgm:pt>
    <dgm:pt modelId="{4E7B7C52-195D-46F3-A995-5688FA3993BE}" type="pres">
      <dgm:prSet presAssocID="{FB381DE4-906C-45C8-8933-4CFB96F9BB84}" presName="conn2-1" presStyleLbl="parChTrans1D2" presStyleIdx="1" presStyleCnt="3"/>
      <dgm:spPr/>
      <dgm:t>
        <a:bodyPr/>
        <a:lstStyle/>
        <a:p>
          <a:endParaRPr lang="ru-RU"/>
        </a:p>
      </dgm:t>
    </dgm:pt>
    <dgm:pt modelId="{C0D8B358-CE4D-4386-AB3F-753C5D1D6FC6}" type="pres">
      <dgm:prSet presAssocID="{FB381DE4-906C-45C8-8933-4CFB96F9BB84}" presName="connTx" presStyleLbl="parChTrans1D2" presStyleIdx="1" presStyleCnt="3"/>
      <dgm:spPr/>
      <dgm:t>
        <a:bodyPr/>
        <a:lstStyle/>
        <a:p>
          <a:endParaRPr lang="ru-RU"/>
        </a:p>
      </dgm:t>
    </dgm:pt>
    <dgm:pt modelId="{5AB8CD6D-6A4E-4C89-9B42-4DDF095C330A}" type="pres">
      <dgm:prSet presAssocID="{9D1CE123-5F19-47B0-8725-5B8B74B0528E}" presName="root2" presStyleCnt="0"/>
      <dgm:spPr/>
    </dgm:pt>
    <dgm:pt modelId="{CFDD4552-9E0F-4153-B653-C0EC87BAF023}" type="pres">
      <dgm:prSet presAssocID="{9D1CE123-5F19-47B0-8725-5B8B74B0528E}" presName="LevelTwoTextNode" presStyleLbl="node2" presStyleIdx="1" presStyleCnt="3" custScaleX="186609">
        <dgm:presLayoutVars>
          <dgm:chPref val="3"/>
        </dgm:presLayoutVars>
      </dgm:prSet>
      <dgm:spPr/>
      <dgm:t>
        <a:bodyPr/>
        <a:lstStyle/>
        <a:p>
          <a:endParaRPr lang="ru-RU"/>
        </a:p>
      </dgm:t>
    </dgm:pt>
    <dgm:pt modelId="{FC809EBB-6032-4358-A0EF-69B8802CB898}" type="pres">
      <dgm:prSet presAssocID="{9D1CE123-5F19-47B0-8725-5B8B74B0528E}" presName="level3hierChild" presStyleCnt="0"/>
      <dgm:spPr/>
    </dgm:pt>
    <dgm:pt modelId="{2EB89C32-8684-4013-91C2-3B2B6D8DFCE7}" type="pres">
      <dgm:prSet presAssocID="{9A338646-9771-49AE-81E7-7474E5A6359D}" presName="conn2-1" presStyleLbl="parChTrans1D2" presStyleIdx="2" presStyleCnt="3"/>
      <dgm:spPr/>
      <dgm:t>
        <a:bodyPr/>
        <a:lstStyle/>
        <a:p>
          <a:endParaRPr lang="ru-RU"/>
        </a:p>
      </dgm:t>
    </dgm:pt>
    <dgm:pt modelId="{FA58D589-DBE2-4B2C-87B2-017020CE4896}" type="pres">
      <dgm:prSet presAssocID="{9A338646-9771-49AE-81E7-7474E5A6359D}" presName="connTx" presStyleLbl="parChTrans1D2" presStyleIdx="2" presStyleCnt="3"/>
      <dgm:spPr/>
      <dgm:t>
        <a:bodyPr/>
        <a:lstStyle/>
        <a:p>
          <a:endParaRPr lang="ru-RU"/>
        </a:p>
      </dgm:t>
    </dgm:pt>
    <dgm:pt modelId="{60B591E0-6357-411C-A80E-7AC0DF617942}" type="pres">
      <dgm:prSet presAssocID="{D1590F22-A45C-4666-9735-EE31927D2405}" presName="root2" presStyleCnt="0"/>
      <dgm:spPr/>
    </dgm:pt>
    <dgm:pt modelId="{673F1591-BB5A-4025-A475-83C17E39F69A}" type="pres">
      <dgm:prSet presAssocID="{D1590F22-A45C-4666-9735-EE31927D2405}" presName="LevelTwoTextNode" presStyleLbl="node2" presStyleIdx="2" presStyleCnt="3" custScaleX="186007">
        <dgm:presLayoutVars>
          <dgm:chPref val="3"/>
        </dgm:presLayoutVars>
      </dgm:prSet>
      <dgm:spPr/>
      <dgm:t>
        <a:bodyPr/>
        <a:lstStyle/>
        <a:p>
          <a:endParaRPr lang="ru-RU"/>
        </a:p>
      </dgm:t>
    </dgm:pt>
    <dgm:pt modelId="{F42D20F6-ABD2-413B-A5F7-9C7D40B4F21B}" type="pres">
      <dgm:prSet presAssocID="{D1590F22-A45C-4666-9735-EE31927D2405}" presName="level3hierChild" presStyleCnt="0"/>
      <dgm:spPr/>
    </dgm:pt>
  </dgm:ptLst>
  <dgm:cxnLst>
    <dgm:cxn modelId="{F6991A17-DD33-4739-B80F-3198687D2683}" srcId="{BE6F9AAB-BDCF-41C8-9637-9EDB0F584C9A}" destId="{BE2E57B5-34BE-436E-9D54-ED9CC39F6375}" srcOrd="0" destOrd="0" parTransId="{10F31DA6-C370-4BD9-A070-E906A94B39B1}" sibTransId="{8F1AAACC-54C0-4120-B937-1D66D9043203}"/>
    <dgm:cxn modelId="{68536C20-39EF-4F86-9B01-DE7F09464F9E}" type="presOf" srcId="{BE6F9AAB-BDCF-41C8-9637-9EDB0F584C9A}" destId="{0FA94416-3741-4B62-9872-18E328BF76BD}" srcOrd="0" destOrd="0" presId="urn:microsoft.com/office/officeart/2008/layout/HorizontalMultiLevelHierarchy"/>
    <dgm:cxn modelId="{470A5655-F823-4014-BDAE-B2DE61EC66C6}" type="presOf" srcId="{4E3278A6-8F39-4F99-B6D0-3668909893B0}" destId="{E0F0CF3B-0156-4116-A293-ED592385754A}" srcOrd="1" destOrd="0" presId="urn:microsoft.com/office/officeart/2008/layout/HorizontalMultiLevelHierarchy"/>
    <dgm:cxn modelId="{0F1DDE67-DFFA-4614-B62C-FAD2CB244FAB}" type="presOf" srcId="{9D1CE123-5F19-47B0-8725-5B8B74B0528E}" destId="{CFDD4552-9E0F-4153-B653-C0EC87BAF023}" srcOrd="0" destOrd="0" presId="urn:microsoft.com/office/officeart/2008/layout/HorizontalMultiLevelHierarchy"/>
    <dgm:cxn modelId="{B8703C44-4D0B-450C-B259-F602BB0744CB}" type="presOf" srcId="{9A338646-9771-49AE-81E7-7474E5A6359D}" destId="{2EB89C32-8684-4013-91C2-3B2B6D8DFCE7}" srcOrd="0" destOrd="0" presId="urn:microsoft.com/office/officeart/2008/layout/HorizontalMultiLevelHierarchy"/>
    <dgm:cxn modelId="{C5543D44-0E32-4BAF-AA59-610565C6FEF7}" type="presOf" srcId="{FB381DE4-906C-45C8-8933-4CFB96F9BB84}" destId="{4E7B7C52-195D-46F3-A995-5688FA3993BE}" srcOrd="0" destOrd="0" presId="urn:microsoft.com/office/officeart/2008/layout/HorizontalMultiLevelHierarchy"/>
    <dgm:cxn modelId="{A7B9E2ED-8ECC-4E25-B0E7-4F7DB3A89A46}" type="presOf" srcId="{BE2E57B5-34BE-436E-9D54-ED9CC39F6375}" destId="{B47C6E65-ED8A-4CEF-B60C-781A2948C0FD}" srcOrd="0" destOrd="0" presId="urn:microsoft.com/office/officeart/2008/layout/HorizontalMultiLevelHierarchy"/>
    <dgm:cxn modelId="{3B47DB7A-F724-45DF-990F-38D154048129}" type="presOf" srcId="{9A338646-9771-49AE-81E7-7474E5A6359D}" destId="{FA58D589-DBE2-4B2C-87B2-017020CE4896}" srcOrd="1" destOrd="0" presId="urn:microsoft.com/office/officeart/2008/layout/HorizontalMultiLevelHierarchy"/>
    <dgm:cxn modelId="{FF378C20-33CF-4F7A-B154-CA1C20B807D8}" type="presOf" srcId="{001680CE-35B5-4512-BBCB-E651A9B9F003}" destId="{D2AC9023-677B-4B73-A3AB-E3F45360A897}" srcOrd="0" destOrd="0" presId="urn:microsoft.com/office/officeart/2008/layout/HorizontalMultiLevelHierarchy"/>
    <dgm:cxn modelId="{0924997C-034A-48AB-B949-75E947672C85}" type="presOf" srcId="{FB381DE4-906C-45C8-8933-4CFB96F9BB84}" destId="{C0D8B358-CE4D-4386-AB3F-753C5D1D6FC6}" srcOrd="1" destOrd="0" presId="urn:microsoft.com/office/officeart/2008/layout/HorizontalMultiLevelHierarchy"/>
    <dgm:cxn modelId="{D5F60E81-3FD1-48CE-99F1-231640EDD49D}" type="presOf" srcId="{4E3278A6-8F39-4F99-B6D0-3668909893B0}" destId="{46D467AB-C7AF-4BA1-8B5F-BEE64F048C14}" srcOrd="0" destOrd="0" presId="urn:microsoft.com/office/officeart/2008/layout/HorizontalMultiLevelHierarchy"/>
    <dgm:cxn modelId="{2F9064C7-E8BB-412E-8B57-98726B97F80C}" srcId="{BE2E57B5-34BE-436E-9D54-ED9CC39F6375}" destId="{9D1CE123-5F19-47B0-8725-5B8B74B0528E}" srcOrd="1" destOrd="0" parTransId="{FB381DE4-906C-45C8-8933-4CFB96F9BB84}" sibTransId="{1E3B45EB-8398-4592-A9A8-1DCC82D14C2D}"/>
    <dgm:cxn modelId="{2983957B-887A-47BB-AB0A-20769156C237}" srcId="{BE2E57B5-34BE-436E-9D54-ED9CC39F6375}" destId="{D1590F22-A45C-4666-9735-EE31927D2405}" srcOrd="2" destOrd="0" parTransId="{9A338646-9771-49AE-81E7-7474E5A6359D}" sibTransId="{133D4578-DD51-4A02-911E-DD2FAC6C63F2}"/>
    <dgm:cxn modelId="{2E8CA5AF-2BF8-4C7F-BEC2-7E66C7866C42}" srcId="{BE2E57B5-34BE-436E-9D54-ED9CC39F6375}" destId="{001680CE-35B5-4512-BBCB-E651A9B9F003}" srcOrd="0" destOrd="0" parTransId="{4E3278A6-8F39-4F99-B6D0-3668909893B0}" sibTransId="{36DA9FEE-D42B-42AF-A46D-62D13A5EB48C}"/>
    <dgm:cxn modelId="{F88C1C4D-B7E1-4883-893F-BF7A1588BE31}" type="presOf" srcId="{D1590F22-A45C-4666-9735-EE31927D2405}" destId="{673F1591-BB5A-4025-A475-83C17E39F69A}" srcOrd="0" destOrd="0" presId="urn:microsoft.com/office/officeart/2008/layout/HorizontalMultiLevelHierarchy"/>
    <dgm:cxn modelId="{92D23F85-0F2D-45A6-BB1F-ECEADBB51BED}" type="presParOf" srcId="{0FA94416-3741-4B62-9872-18E328BF76BD}" destId="{BFCA2751-6D11-4361-954F-23CDA5C22F60}" srcOrd="0" destOrd="0" presId="urn:microsoft.com/office/officeart/2008/layout/HorizontalMultiLevelHierarchy"/>
    <dgm:cxn modelId="{26E956EE-3268-4460-AB36-609F2719E1A3}" type="presParOf" srcId="{BFCA2751-6D11-4361-954F-23CDA5C22F60}" destId="{B47C6E65-ED8A-4CEF-B60C-781A2948C0FD}" srcOrd="0" destOrd="0" presId="urn:microsoft.com/office/officeart/2008/layout/HorizontalMultiLevelHierarchy"/>
    <dgm:cxn modelId="{FE6E7F64-0FFB-4CAB-9B6B-F53F822702B7}" type="presParOf" srcId="{BFCA2751-6D11-4361-954F-23CDA5C22F60}" destId="{CA1C0A92-86EC-4E94-935C-DFBD7D26A714}" srcOrd="1" destOrd="0" presId="urn:microsoft.com/office/officeart/2008/layout/HorizontalMultiLevelHierarchy"/>
    <dgm:cxn modelId="{F0053F76-63B3-46A9-9AA6-AF21CA32D1C6}" type="presParOf" srcId="{CA1C0A92-86EC-4E94-935C-DFBD7D26A714}" destId="{46D467AB-C7AF-4BA1-8B5F-BEE64F048C14}" srcOrd="0" destOrd="0" presId="urn:microsoft.com/office/officeart/2008/layout/HorizontalMultiLevelHierarchy"/>
    <dgm:cxn modelId="{3C8AE829-6862-40ED-A292-0D5AB34ADACC}" type="presParOf" srcId="{46D467AB-C7AF-4BA1-8B5F-BEE64F048C14}" destId="{E0F0CF3B-0156-4116-A293-ED592385754A}" srcOrd="0" destOrd="0" presId="urn:microsoft.com/office/officeart/2008/layout/HorizontalMultiLevelHierarchy"/>
    <dgm:cxn modelId="{C1A6AB84-450C-40CE-ABA1-4181720A2212}" type="presParOf" srcId="{CA1C0A92-86EC-4E94-935C-DFBD7D26A714}" destId="{F7F18AEF-5BF3-4FE9-B0F5-91E59CF10F51}" srcOrd="1" destOrd="0" presId="urn:microsoft.com/office/officeart/2008/layout/HorizontalMultiLevelHierarchy"/>
    <dgm:cxn modelId="{DBD181D6-3D69-4655-8F61-2E1ABC89A2DD}" type="presParOf" srcId="{F7F18AEF-5BF3-4FE9-B0F5-91E59CF10F51}" destId="{D2AC9023-677B-4B73-A3AB-E3F45360A897}" srcOrd="0" destOrd="0" presId="urn:microsoft.com/office/officeart/2008/layout/HorizontalMultiLevelHierarchy"/>
    <dgm:cxn modelId="{B9EAE330-FD0F-4FCB-AAB3-4E3CE3FA6499}" type="presParOf" srcId="{F7F18AEF-5BF3-4FE9-B0F5-91E59CF10F51}" destId="{2535B2D9-1499-4B57-B877-0778A968F6E4}" srcOrd="1" destOrd="0" presId="urn:microsoft.com/office/officeart/2008/layout/HorizontalMultiLevelHierarchy"/>
    <dgm:cxn modelId="{FABD5D86-F35B-4703-8937-4550F5A298C4}" type="presParOf" srcId="{CA1C0A92-86EC-4E94-935C-DFBD7D26A714}" destId="{4E7B7C52-195D-46F3-A995-5688FA3993BE}" srcOrd="2" destOrd="0" presId="urn:microsoft.com/office/officeart/2008/layout/HorizontalMultiLevelHierarchy"/>
    <dgm:cxn modelId="{B3AB62D7-6512-438D-A8D5-4B7EB6EA1860}" type="presParOf" srcId="{4E7B7C52-195D-46F3-A995-5688FA3993BE}" destId="{C0D8B358-CE4D-4386-AB3F-753C5D1D6FC6}" srcOrd="0" destOrd="0" presId="urn:microsoft.com/office/officeart/2008/layout/HorizontalMultiLevelHierarchy"/>
    <dgm:cxn modelId="{2E6B5896-AC9B-4D3C-94A6-4A3AE6BF7AF7}" type="presParOf" srcId="{CA1C0A92-86EC-4E94-935C-DFBD7D26A714}" destId="{5AB8CD6D-6A4E-4C89-9B42-4DDF095C330A}" srcOrd="3" destOrd="0" presId="urn:microsoft.com/office/officeart/2008/layout/HorizontalMultiLevelHierarchy"/>
    <dgm:cxn modelId="{EC39751D-4D64-4C26-8C7B-ED9D27BE39EF}" type="presParOf" srcId="{5AB8CD6D-6A4E-4C89-9B42-4DDF095C330A}" destId="{CFDD4552-9E0F-4153-B653-C0EC87BAF023}" srcOrd="0" destOrd="0" presId="urn:microsoft.com/office/officeart/2008/layout/HorizontalMultiLevelHierarchy"/>
    <dgm:cxn modelId="{9328F1D1-C1B3-498E-880D-9F62DE5EE78C}" type="presParOf" srcId="{5AB8CD6D-6A4E-4C89-9B42-4DDF095C330A}" destId="{FC809EBB-6032-4358-A0EF-69B8802CB898}" srcOrd="1" destOrd="0" presId="urn:microsoft.com/office/officeart/2008/layout/HorizontalMultiLevelHierarchy"/>
    <dgm:cxn modelId="{9E006C71-B3A5-4F1B-AE2A-8968300A6EF9}" type="presParOf" srcId="{CA1C0A92-86EC-4E94-935C-DFBD7D26A714}" destId="{2EB89C32-8684-4013-91C2-3B2B6D8DFCE7}" srcOrd="4" destOrd="0" presId="urn:microsoft.com/office/officeart/2008/layout/HorizontalMultiLevelHierarchy"/>
    <dgm:cxn modelId="{D1FB2989-5189-4159-9AD9-6AF0EE1CE991}" type="presParOf" srcId="{2EB89C32-8684-4013-91C2-3B2B6D8DFCE7}" destId="{FA58D589-DBE2-4B2C-87B2-017020CE4896}" srcOrd="0" destOrd="0" presId="urn:microsoft.com/office/officeart/2008/layout/HorizontalMultiLevelHierarchy"/>
    <dgm:cxn modelId="{272C1A13-7104-457D-8FC1-316E0E18F3B1}" type="presParOf" srcId="{CA1C0A92-86EC-4E94-935C-DFBD7D26A714}" destId="{60B591E0-6357-411C-A80E-7AC0DF617942}" srcOrd="5" destOrd="0" presId="urn:microsoft.com/office/officeart/2008/layout/HorizontalMultiLevelHierarchy"/>
    <dgm:cxn modelId="{BABA9653-6120-4E8E-8A54-1CC11C520218}" type="presParOf" srcId="{60B591E0-6357-411C-A80E-7AC0DF617942}" destId="{673F1591-BB5A-4025-A475-83C17E39F69A}" srcOrd="0" destOrd="0" presId="urn:microsoft.com/office/officeart/2008/layout/HorizontalMultiLevelHierarchy"/>
    <dgm:cxn modelId="{0CB84ACA-88CF-4E55-AAE2-3397DBCE0587}" type="presParOf" srcId="{60B591E0-6357-411C-A80E-7AC0DF617942}" destId="{F42D20F6-ABD2-413B-A5F7-9C7D40B4F21B}"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770586-27EC-4E24-B385-A934034ACAC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E5CFBB06-7733-4063-85DC-780BBE96A247}">
      <dgm:prSet custT="1"/>
      <dgm:spPr/>
      <dgm:t>
        <a:bodyPr/>
        <a:lstStyle/>
        <a:p>
          <a:r>
            <a:rPr lang="ru-RU" sz="1400" dirty="0" smtClean="0"/>
            <a:t>а) заявление о предоставлении льготы с указанием вида деятельности в произвольной форме;</a:t>
          </a:r>
          <a:endParaRPr lang="ru-RU" sz="1400" dirty="0"/>
        </a:p>
      </dgm:t>
    </dgm:pt>
    <dgm:pt modelId="{DE22F15B-9546-4F4B-BBC7-E39FDDF73D28}" type="parTrans" cxnId="{BF250F37-61FC-4817-8FAA-10EDB942BD3A}">
      <dgm:prSet/>
      <dgm:spPr/>
      <dgm:t>
        <a:bodyPr/>
        <a:lstStyle/>
        <a:p>
          <a:endParaRPr lang="ru-RU"/>
        </a:p>
      </dgm:t>
    </dgm:pt>
    <dgm:pt modelId="{E4DB519D-F0F0-47DD-A4A6-B482B1E47E6D}" type="sibTrans" cxnId="{BF250F37-61FC-4817-8FAA-10EDB942BD3A}">
      <dgm:prSet/>
      <dgm:spPr/>
      <dgm:t>
        <a:bodyPr/>
        <a:lstStyle/>
        <a:p>
          <a:endParaRPr lang="ru-RU"/>
        </a:p>
      </dgm:t>
    </dgm:pt>
    <dgm:pt modelId="{1FFEC6DA-3234-4EE9-AC4C-AC3E45DA733A}">
      <dgm:prSet custT="1"/>
      <dgm:spPr/>
      <dgm:t>
        <a:bodyPr/>
        <a:lstStyle/>
        <a:p>
          <a:r>
            <a:rPr lang="ru-RU" sz="1400" dirty="0" smtClean="0"/>
            <a:t>б) заключение заинтересованных отраслевых министерств и ведомств – по государственным унитарным, казенным предприятиям, государственным учреждениям; заключение заинтересованных государственных администраций городов и районов – по муниципальным унитарным предприятиям, муниципальным учреждениям;</a:t>
          </a:r>
          <a:endParaRPr lang="ru-RU" sz="1400" dirty="0"/>
        </a:p>
      </dgm:t>
    </dgm:pt>
    <dgm:pt modelId="{41D6B6B0-74E8-4CA2-B3B2-3B8AEBA8C4B9}" type="parTrans" cxnId="{8FED249F-871D-4D00-A6E9-D513389D52A0}">
      <dgm:prSet/>
      <dgm:spPr/>
      <dgm:t>
        <a:bodyPr/>
        <a:lstStyle/>
        <a:p>
          <a:endParaRPr lang="ru-RU"/>
        </a:p>
      </dgm:t>
    </dgm:pt>
    <dgm:pt modelId="{334DD478-3036-46DC-9009-5A918FB8032F}" type="sibTrans" cxnId="{8FED249F-871D-4D00-A6E9-D513389D52A0}">
      <dgm:prSet/>
      <dgm:spPr/>
      <dgm:t>
        <a:bodyPr/>
        <a:lstStyle/>
        <a:p>
          <a:endParaRPr lang="ru-RU"/>
        </a:p>
      </dgm:t>
    </dgm:pt>
    <dgm:pt modelId="{1E0DE17E-A854-4176-8F81-5BBA05011629}">
      <dgm:prSet custT="1"/>
      <dgm:spPr/>
      <dgm:t>
        <a:bodyPr/>
        <a:lstStyle/>
        <a:p>
          <a:r>
            <a:rPr lang="ru-RU" sz="1400" dirty="0" smtClean="0"/>
            <a:t>в) Баланс исполнения сметы расходов (форма № 1) и Отчет об исполнении сметы расходов организации (форма № 2с), утвержденные Приказом Министерства экономического развития Приднестровской Молдавской Республики от 15 ноября 2013 года № 186 – по бюджетным организациям;</a:t>
          </a:r>
          <a:endParaRPr lang="ru-RU" sz="1400" dirty="0"/>
        </a:p>
      </dgm:t>
    </dgm:pt>
    <dgm:pt modelId="{0D50DFBE-FFF5-49DF-B9AC-95A3D562AC4D}" type="parTrans" cxnId="{384049B8-EC3B-4B37-98A7-2EF28F9C3920}">
      <dgm:prSet/>
      <dgm:spPr/>
      <dgm:t>
        <a:bodyPr/>
        <a:lstStyle/>
        <a:p>
          <a:endParaRPr lang="ru-RU"/>
        </a:p>
      </dgm:t>
    </dgm:pt>
    <dgm:pt modelId="{098AE49A-0FCF-4751-A0FD-FD4841422C44}" type="sibTrans" cxnId="{384049B8-EC3B-4B37-98A7-2EF28F9C3920}">
      <dgm:prSet/>
      <dgm:spPr/>
      <dgm:t>
        <a:bodyPr/>
        <a:lstStyle/>
        <a:p>
          <a:endParaRPr lang="ru-RU"/>
        </a:p>
      </dgm:t>
    </dgm:pt>
    <dgm:pt modelId="{0A009F56-523D-4C39-B7DC-8215E0B967A0}">
      <dgm:prSet custT="1"/>
      <dgm:spPr/>
      <dgm:t>
        <a:bodyPr/>
        <a:lstStyle/>
        <a:p>
          <a:r>
            <a:rPr lang="ru-RU" sz="1400" dirty="0" smtClean="0"/>
            <a:t>г) расшифровка дебиторской и кредиторской задолженности по основным группам, а также информация о полученных доходах (выручке) от инвестиционной и финансовой деятельности, а также о сумме чистой прибыли (убытка) по состоянию на 1 число месяца, в котором подается заявление;</a:t>
          </a:r>
          <a:endParaRPr lang="ru-RU" sz="1400" dirty="0"/>
        </a:p>
      </dgm:t>
    </dgm:pt>
    <dgm:pt modelId="{439D9F45-941B-4975-96F9-2292FDDA1875}" type="parTrans" cxnId="{4E7F136C-3B2A-401E-9394-620B2097CF56}">
      <dgm:prSet/>
      <dgm:spPr/>
      <dgm:t>
        <a:bodyPr/>
        <a:lstStyle/>
        <a:p>
          <a:endParaRPr lang="ru-RU"/>
        </a:p>
      </dgm:t>
    </dgm:pt>
    <dgm:pt modelId="{755AA82B-41D9-4C1E-9CBA-542CD1A744CD}" type="sibTrans" cxnId="{4E7F136C-3B2A-401E-9394-620B2097CF56}">
      <dgm:prSet/>
      <dgm:spPr/>
      <dgm:t>
        <a:bodyPr/>
        <a:lstStyle/>
        <a:p>
          <a:endParaRPr lang="ru-RU"/>
        </a:p>
      </dgm:t>
    </dgm:pt>
    <dgm:pt modelId="{E582927E-6EF6-4147-B2FC-689BB173CD6E}">
      <dgm:prSet/>
      <dgm:spPr/>
      <dgm:t>
        <a:bodyPr/>
        <a:lstStyle/>
        <a:p>
          <a:r>
            <a:rPr lang="ru-RU" smtClean="0"/>
            <a:t>д) анализ финансово - хозяйственной деятельности организации за последний отчетный период;</a:t>
          </a:r>
          <a:endParaRPr lang="ru-RU"/>
        </a:p>
      </dgm:t>
    </dgm:pt>
    <dgm:pt modelId="{7122E6E8-CF88-4DC2-8A26-692908C4DB34}" type="parTrans" cxnId="{C7457B3B-8A96-4268-B610-975CCDB96332}">
      <dgm:prSet/>
      <dgm:spPr/>
      <dgm:t>
        <a:bodyPr/>
        <a:lstStyle/>
        <a:p>
          <a:endParaRPr lang="ru-RU"/>
        </a:p>
      </dgm:t>
    </dgm:pt>
    <dgm:pt modelId="{6055338E-350D-496D-9ACC-7A15A2367C22}" type="sibTrans" cxnId="{C7457B3B-8A96-4268-B610-975CCDB96332}">
      <dgm:prSet/>
      <dgm:spPr/>
      <dgm:t>
        <a:bodyPr/>
        <a:lstStyle/>
        <a:p>
          <a:endParaRPr lang="ru-RU"/>
        </a:p>
      </dgm:t>
    </dgm:pt>
    <dgm:pt modelId="{C2860779-137E-43E5-A901-33D6E37A1C78}">
      <dgm:prSet/>
      <dgm:spPr/>
      <dgm:t>
        <a:bodyPr/>
        <a:lstStyle/>
        <a:p>
          <a:r>
            <a:rPr lang="ru-RU" smtClean="0"/>
            <a:t>е) обоснование значительного ухудшения финансового (материального) положения организации;</a:t>
          </a:r>
          <a:endParaRPr lang="ru-RU"/>
        </a:p>
      </dgm:t>
    </dgm:pt>
    <dgm:pt modelId="{791E9360-B785-4D56-AFBB-DE5047412889}" type="parTrans" cxnId="{F0C0AEE7-0D39-414E-B26E-AA5EA34AA479}">
      <dgm:prSet/>
      <dgm:spPr/>
      <dgm:t>
        <a:bodyPr/>
        <a:lstStyle/>
        <a:p>
          <a:endParaRPr lang="ru-RU"/>
        </a:p>
      </dgm:t>
    </dgm:pt>
    <dgm:pt modelId="{57F978E7-80E4-4E46-9C5E-762F9EFB8A86}" type="sibTrans" cxnId="{F0C0AEE7-0D39-414E-B26E-AA5EA34AA479}">
      <dgm:prSet/>
      <dgm:spPr/>
      <dgm:t>
        <a:bodyPr/>
        <a:lstStyle/>
        <a:p>
          <a:endParaRPr lang="ru-RU"/>
        </a:p>
      </dgm:t>
    </dgm:pt>
    <dgm:pt modelId="{3BCE0E7F-AAC5-4D8B-A355-EDBA9E4BBED6}">
      <dgm:prSet/>
      <dgm:spPr/>
      <dgm:t>
        <a:bodyPr/>
        <a:lstStyle/>
        <a:p>
          <a:r>
            <a:rPr lang="ru-RU" smtClean="0"/>
            <a:t>ж) документ, подтверждающий уплату административного штрафа, примененного к организации или должностному лицу за нарушение действующего законодательства (при наличии);</a:t>
          </a:r>
          <a:endParaRPr lang="ru-RU"/>
        </a:p>
      </dgm:t>
    </dgm:pt>
    <dgm:pt modelId="{3515C3D3-3C0A-4BB8-A6DD-FD692F86D2D4}" type="parTrans" cxnId="{E1C19646-C6FE-49AD-BD14-90B1F65A03EB}">
      <dgm:prSet/>
      <dgm:spPr/>
      <dgm:t>
        <a:bodyPr/>
        <a:lstStyle/>
        <a:p>
          <a:endParaRPr lang="ru-RU"/>
        </a:p>
      </dgm:t>
    </dgm:pt>
    <dgm:pt modelId="{C1394F00-B422-4DAE-8541-AB02338D1F89}" type="sibTrans" cxnId="{E1C19646-C6FE-49AD-BD14-90B1F65A03EB}">
      <dgm:prSet/>
      <dgm:spPr/>
      <dgm:t>
        <a:bodyPr/>
        <a:lstStyle/>
        <a:p>
          <a:endParaRPr lang="ru-RU"/>
        </a:p>
      </dgm:t>
    </dgm:pt>
    <dgm:pt modelId="{CC67F52C-F1DE-4004-8217-F6A32CF64525}">
      <dgm:prSet/>
      <dgm:spPr/>
      <dgm:t>
        <a:bodyPr/>
        <a:lstStyle/>
        <a:p>
          <a:endParaRPr lang="ru-RU"/>
        </a:p>
      </dgm:t>
    </dgm:pt>
    <dgm:pt modelId="{EE8E6BDF-983A-4D71-8576-97CBC39B0234}" type="parTrans" cxnId="{A5F01254-6521-40B2-B3BB-777115CCE87F}">
      <dgm:prSet/>
      <dgm:spPr/>
      <dgm:t>
        <a:bodyPr/>
        <a:lstStyle/>
        <a:p>
          <a:endParaRPr lang="ru-RU"/>
        </a:p>
      </dgm:t>
    </dgm:pt>
    <dgm:pt modelId="{1490B2C9-F8C4-470C-819D-872E1331A0DA}" type="sibTrans" cxnId="{A5F01254-6521-40B2-B3BB-777115CCE87F}">
      <dgm:prSet/>
      <dgm:spPr/>
      <dgm:t>
        <a:bodyPr/>
        <a:lstStyle/>
        <a:p>
          <a:endParaRPr lang="ru-RU"/>
        </a:p>
      </dgm:t>
    </dgm:pt>
    <dgm:pt modelId="{20BF8D44-C058-492C-9A6C-EF2A718E4B06}" type="pres">
      <dgm:prSet presAssocID="{22770586-27EC-4E24-B385-A934034ACAC7}" presName="Name0" presStyleCnt="0">
        <dgm:presLayoutVars>
          <dgm:chMax val="7"/>
          <dgm:chPref val="7"/>
          <dgm:dir/>
        </dgm:presLayoutVars>
      </dgm:prSet>
      <dgm:spPr/>
      <dgm:t>
        <a:bodyPr/>
        <a:lstStyle/>
        <a:p>
          <a:endParaRPr lang="ru-RU"/>
        </a:p>
      </dgm:t>
    </dgm:pt>
    <dgm:pt modelId="{AE3E1EF5-33CF-408B-8EDC-9B7A6041BF23}" type="pres">
      <dgm:prSet presAssocID="{22770586-27EC-4E24-B385-A934034ACAC7}" presName="Name1" presStyleCnt="0"/>
      <dgm:spPr/>
    </dgm:pt>
    <dgm:pt modelId="{AED66731-D2BA-4026-80BD-FD9DB5B12543}" type="pres">
      <dgm:prSet presAssocID="{22770586-27EC-4E24-B385-A934034ACAC7}" presName="cycle" presStyleCnt="0"/>
      <dgm:spPr/>
    </dgm:pt>
    <dgm:pt modelId="{583C551E-66CC-4679-ACEB-83372E5BC489}" type="pres">
      <dgm:prSet presAssocID="{22770586-27EC-4E24-B385-A934034ACAC7}" presName="srcNode" presStyleLbl="node1" presStyleIdx="0" presStyleCnt="7"/>
      <dgm:spPr/>
    </dgm:pt>
    <dgm:pt modelId="{24898062-305E-43DA-81F1-0017F9475304}" type="pres">
      <dgm:prSet presAssocID="{22770586-27EC-4E24-B385-A934034ACAC7}" presName="conn" presStyleLbl="parChTrans1D2" presStyleIdx="0" presStyleCnt="1"/>
      <dgm:spPr/>
      <dgm:t>
        <a:bodyPr/>
        <a:lstStyle/>
        <a:p>
          <a:endParaRPr lang="ru-RU"/>
        </a:p>
      </dgm:t>
    </dgm:pt>
    <dgm:pt modelId="{1BBA04E3-D9A4-47C9-9EC4-81A2AC776D89}" type="pres">
      <dgm:prSet presAssocID="{22770586-27EC-4E24-B385-A934034ACAC7}" presName="extraNode" presStyleLbl="node1" presStyleIdx="0" presStyleCnt="7"/>
      <dgm:spPr/>
    </dgm:pt>
    <dgm:pt modelId="{D7B4B212-3D94-490F-87DE-7050AF3F71CF}" type="pres">
      <dgm:prSet presAssocID="{22770586-27EC-4E24-B385-A934034ACAC7}" presName="dstNode" presStyleLbl="node1" presStyleIdx="0" presStyleCnt="7"/>
      <dgm:spPr/>
    </dgm:pt>
    <dgm:pt modelId="{4BB31341-88F7-4374-A55D-091FABF18452}" type="pres">
      <dgm:prSet presAssocID="{E5CFBB06-7733-4063-85DC-780BBE96A247}" presName="text_1" presStyleLbl="node1" presStyleIdx="0" presStyleCnt="7" custLinFactNeighborX="971" custLinFactNeighborY="-36189">
        <dgm:presLayoutVars>
          <dgm:bulletEnabled val="1"/>
        </dgm:presLayoutVars>
      </dgm:prSet>
      <dgm:spPr/>
      <dgm:t>
        <a:bodyPr/>
        <a:lstStyle/>
        <a:p>
          <a:endParaRPr lang="ru-RU"/>
        </a:p>
      </dgm:t>
    </dgm:pt>
    <dgm:pt modelId="{A0BFB568-7D07-4F5B-8B4C-27A0DA9F3081}" type="pres">
      <dgm:prSet presAssocID="{E5CFBB06-7733-4063-85DC-780BBE96A247}" presName="accent_1" presStyleCnt="0"/>
      <dgm:spPr/>
    </dgm:pt>
    <dgm:pt modelId="{983A2DE6-89FC-4656-B3FF-AC2971DB34AD}" type="pres">
      <dgm:prSet presAssocID="{E5CFBB06-7733-4063-85DC-780BBE96A247}" presName="accentRepeatNode" presStyleLbl="solidFgAcc1" presStyleIdx="0" presStyleCnt="7"/>
      <dgm:spPr/>
    </dgm:pt>
    <dgm:pt modelId="{AB860B39-1940-4B62-A9EB-D4F1A0A29524}" type="pres">
      <dgm:prSet presAssocID="{1FFEC6DA-3234-4EE9-AC4C-AC3E45DA733A}" presName="text_2" presStyleLbl="node1" presStyleIdx="1" presStyleCnt="7" custScaleY="231105" custLinFactNeighborX="1033" custLinFactNeighborY="-15091">
        <dgm:presLayoutVars>
          <dgm:bulletEnabled val="1"/>
        </dgm:presLayoutVars>
      </dgm:prSet>
      <dgm:spPr/>
      <dgm:t>
        <a:bodyPr/>
        <a:lstStyle/>
        <a:p>
          <a:endParaRPr lang="ru-RU"/>
        </a:p>
      </dgm:t>
    </dgm:pt>
    <dgm:pt modelId="{0CEE07A5-DDF4-4923-8721-F3DFB0B69681}" type="pres">
      <dgm:prSet presAssocID="{1FFEC6DA-3234-4EE9-AC4C-AC3E45DA733A}" presName="accent_2" presStyleCnt="0"/>
      <dgm:spPr/>
    </dgm:pt>
    <dgm:pt modelId="{45A834B6-FAEA-4585-A14F-367704C5FDB3}" type="pres">
      <dgm:prSet presAssocID="{1FFEC6DA-3234-4EE9-AC4C-AC3E45DA733A}" presName="accentRepeatNode" presStyleLbl="solidFgAcc1" presStyleIdx="1" presStyleCnt="7"/>
      <dgm:spPr/>
    </dgm:pt>
    <dgm:pt modelId="{70EB6E62-00D9-4B9C-B8D4-7EBCD84F96E9}" type="pres">
      <dgm:prSet presAssocID="{1E0DE17E-A854-4176-8F81-5BBA05011629}" presName="text_3" presStyleLbl="node1" presStyleIdx="2" presStyleCnt="7" custScaleY="193285" custLinFactNeighborX="671" custLinFactNeighborY="27289">
        <dgm:presLayoutVars>
          <dgm:bulletEnabled val="1"/>
        </dgm:presLayoutVars>
      </dgm:prSet>
      <dgm:spPr/>
      <dgm:t>
        <a:bodyPr/>
        <a:lstStyle/>
        <a:p>
          <a:endParaRPr lang="ru-RU"/>
        </a:p>
      </dgm:t>
    </dgm:pt>
    <dgm:pt modelId="{370D2732-1662-47AC-BDEB-500985FCEC07}" type="pres">
      <dgm:prSet presAssocID="{1E0DE17E-A854-4176-8F81-5BBA05011629}" presName="accent_3" presStyleCnt="0"/>
      <dgm:spPr/>
    </dgm:pt>
    <dgm:pt modelId="{6BFE30A7-9690-4C4C-BBAB-75A3194FEED4}" type="pres">
      <dgm:prSet presAssocID="{1E0DE17E-A854-4176-8F81-5BBA05011629}" presName="accentRepeatNode" presStyleLbl="solidFgAcc1" presStyleIdx="2" presStyleCnt="7"/>
      <dgm:spPr/>
    </dgm:pt>
    <dgm:pt modelId="{FF8EC6C2-6117-4683-9643-6B42FCEAA187}" type="pres">
      <dgm:prSet presAssocID="{0A009F56-523D-4C39-B7DC-8215E0B967A0}" presName="text_4" presStyleLbl="node1" presStyleIdx="3" presStyleCnt="7" custScaleY="167253" custLinFactNeighborX="1083" custLinFactNeighborY="60362">
        <dgm:presLayoutVars>
          <dgm:bulletEnabled val="1"/>
        </dgm:presLayoutVars>
      </dgm:prSet>
      <dgm:spPr/>
      <dgm:t>
        <a:bodyPr/>
        <a:lstStyle/>
        <a:p>
          <a:endParaRPr lang="ru-RU"/>
        </a:p>
      </dgm:t>
    </dgm:pt>
    <dgm:pt modelId="{3B27BC3C-63F2-473E-87B2-E8A7A730AD77}" type="pres">
      <dgm:prSet presAssocID="{0A009F56-523D-4C39-B7DC-8215E0B967A0}" presName="accent_4" presStyleCnt="0"/>
      <dgm:spPr/>
    </dgm:pt>
    <dgm:pt modelId="{95DA6A6A-4BD5-4D10-8100-A0E220DD143C}" type="pres">
      <dgm:prSet presAssocID="{0A009F56-523D-4C39-B7DC-8215E0B967A0}" presName="accentRepeatNode" presStyleLbl="solidFgAcc1" presStyleIdx="3" presStyleCnt="7"/>
      <dgm:spPr/>
    </dgm:pt>
    <dgm:pt modelId="{C205EA9E-26F3-4E1E-97CA-CAC7C577B7A2}" type="pres">
      <dgm:prSet presAssocID="{E582927E-6EF6-4147-B2FC-689BB173CD6E}" presName="text_5" presStyleLbl="node1" presStyleIdx="4" presStyleCnt="7" custLinFactNeighborX="771" custLinFactNeighborY="57734">
        <dgm:presLayoutVars>
          <dgm:bulletEnabled val="1"/>
        </dgm:presLayoutVars>
      </dgm:prSet>
      <dgm:spPr/>
      <dgm:t>
        <a:bodyPr/>
        <a:lstStyle/>
        <a:p>
          <a:endParaRPr lang="ru-RU"/>
        </a:p>
      </dgm:t>
    </dgm:pt>
    <dgm:pt modelId="{6FFD6E37-9EEF-4963-8E58-4680A1081820}" type="pres">
      <dgm:prSet presAssocID="{E582927E-6EF6-4147-B2FC-689BB173CD6E}" presName="accent_5" presStyleCnt="0"/>
      <dgm:spPr/>
    </dgm:pt>
    <dgm:pt modelId="{7EA20EDF-8890-4EE1-8112-EEAAF945BB40}" type="pres">
      <dgm:prSet presAssocID="{E582927E-6EF6-4147-B2FC-689BB173CD6E}" presName="accentRepeatNode" presStyleLbl="solidFgAcc1" presStyleIdx="4" presStyleCnt="7"/>
      <dgm:spPr/>
    </dgm:pt>
    <dgm:pt modelId="{DF4E910B-7482-45FE-A10D-5E5E5CA6B1AF}" type="pres">
      <dgm:prSet presAssocID="{C2860779-137E-43E5-A901-33D6E37A1C78}" presName="text_6" presStyleLbl="node1" presStyleIdx="5" presStyleCnt="7" custLinFactNeighborX="1033" custLinFactNeighborY="28480">
        <dgm:presLayoutVars>
          <dgm:bulletEnabled val="1"/>
        </dgm:presLayoutVars>
      </dgm:prSet>
      <dgm:spPr/>
      <dgm:t>
        <a:bodyPr/>
        <a:lstStyle/>
        <a:p>
          <a:endParaRPr lang="ru-RU"/>
        </a:p>
      </dgm:t>
    </dgm:pt>
    <dgm:pt modelId="{E3251243-70AB-444C-9204-AB52B51F100A}" type="pres">
      <dgm:prSet presAssocID="{C2860779-137E-43E5-A901-33D6E37A1C78}" presName="accent_6" presStyleCnt="0"/>
      <dgm:spPr/>
    </dgm:pt>
    <dgm:pt modelId="{7610C93B-A876-4141-B27D-C2FAC85397CC}" type="pres">
      <dgm:prSet presAssocID="{C2860779-137E-43E5-A901-33D6E37A1C78}" presName="accentRepeatNode" presStyleLbl="solidFgAcc1" presStyleIdx="5" presStyleCnt="7"/>
      <dgm:spPr/>
    </dgm:pt>
    <dgm:pt modelId="{F121E3AD-2F76-4833-91B2-CD8FB1177C87}" type="pres">
      <dgm:prSet presAssocID="{3BCE0E7F-AAC5-4D8B-A355-EDBA9E4BBED6}" presName="text_7" presStyleLbl="node1" presStyleIdx="6" presStyleCnt="7">
        <dgm:presLayoutVars>
          <dgm:bulletEnabled val="1"/>
        </dgm:presLayoutVars>
      </dgm:prSet>
      <dgm:spPr/>
      <dgm:t>
        <a:bodyPr/>
        <a:lstStyle/>
        <a:p>
          <a:endParaRPr lang="ru-RU"/>
        </a:p>
      </dgm:t>
    </dgm:pt>
    <dgm:pt modelId="{55DD1CBE-6B51-493E-8B73-05F2A1AE87CD}" type="pres">
      <dgm:prSet presAssocID="{3BCE0E7F-AAC5-4D8B-A355-EDBA9E4BBED6}" presName="accent_7" presStyleCnt="0"/>
      <dgm:spPr/>
    </dgm:pt>
    <dgm:pt modelId="{7101A206-7C54-41BA-9814-0D2C3B34F8F2}" type="pres">
      <dgm:prSet presAssocID="{3BCE0E7F-AAC5-4D8B-A355-EDBA9E4BBED6}" presName="accentRepeatNode" presStyleLbl="solidFgAcc1" presStyleIdx="6" presStyleCnt="7"/>
      <dgm:spPr/>
    </dgm:pt>
  </dgm:ptLst>
  <dgm:cxnLst>
    <dgm:cxn modelId="{F0C0AEE7-0D39-414E-B26E-AA5EA34AA479}" srcId="{22770586-27EC-4E24-B385-A934034ACAC7}" destId="{C2860779-137E-43E5-A901-33D6E37A1C78}" srcOrd="5" destOrd="0" parTransId="{791E9360-B785-4D56-AFBB-DE5047412889}" sibTransId="{57F978E7-80E4-4E46-9C5E-762F9EFB8A86}"/>
    <dgm:cxn modelId="{8913418C-476F-46E6-8D49-D821623B3037}" type="presOf" srcId="{C2860779-137E-43E5-A901-33D6E37A1C78}" destId="{DF4E910B-7482-45FE-A10D-5E5E5CA6B1AF}" srcOrd="0" destOrd="0" presId="urn:microsoft.com/office/officeart/2008/layout/VerticalCurvedList"/>
    <dgm:cxn modelId="{C62047E0-8039-4F03-8E72-01BA249CCB5A}" type="presOf" srcId="{E582927E-6EF6-4147-B2FC-689BB173CD6E}" destId="{C205EA9E-26F3-4E1E-97CA-CAC7C577B7A2}" srcOrd="0" destOrd="0" presId="urn:microsoft.com/office/officeart/2008/layout/VerticalCurvedList"/>
    <dgm:cxn modelId="{A5F01254-6521-40B2-B3BB-777115CCE87F}" srcId="{22770586-27EC-4E24-B385-A934034ACAC7}" destId="{CC67F52C-F1DE-4004-8217-F6A32CF64525}" srcOrd="7" destOrd="0" parTransId="{EE8E6BDF-983A-4D71-8576-97CBC39B0234}" sibTransId="{1490B2C9-F8C4-470C-819D-872E1331A0DA}"/>
    <dgm:cxn modelId="{5EA11CCD-F38F-40AF-BC3F-264BC544F824}" type="presOf" srcId="{E4DB519D-F0F0-47DD-A4A6-B482B1E47E6D}" destId="{24898062-305E-43DA-81F1-0017F9475304}" srcOrd="0" destOrd="0" presId="urn:microsoft.com/office/officeart/2008/layout/VerticalCurvedList"/>
    <dgm:cxn modelId="{384049B8-EC3B-4B37-98A7-2EF28F9C3920}" srcId="{22770586-27EC-4E24-B385-A934034ACAC7}" destId="{1E0DE17E-A854-4176-8F81-5BBA05011629}" srcOrd="2" destOrd="0" parTransId="{0D50DFBE-FFF5-49DF-B9AC-95A3D562AC4D}" sibTransId="{098AE49A-0FCF-4751-A0FD-FD4841422C44}"/>
    <dgm:cxn modelId="{D04C822A-ECCE-4B75-9D6E-E73B41B1BA3D}" type="presOf" srcId="{1FFEC6DA-3234-4EE9-AC4C-AC3E45DA733A}" destId="{AB860B39-1940-4B62-A9EB-D4F1A0A29524}" srcOrd="0" destOrd="0" presId="urn:microsoft.com/office/officeart/2008/layout/VerticalCurvedList"/>
    <dgm:cxn modelId="{0E3A929D-4B74-4E35-8AEA-345520B3BE3A}" type="presOf" srcId="{1E0DE17E-A854-4176-8F81-5BBA05011629}" destId="{70EB6E62-00D9-4B9C-B8D4-7EBCD84F96E9}" srcOrd="0" destOrd="0" presId="urn:microsoft.com/office/officeart/2008/layout/VerticalCurvedList"/>
    <dgm:cxn modelId="{C7457B3B-8A96-4268-B610-975CCDB96332}" srcId="{22770586-27EC-4E24-B385-A934034ACAC7}" destId="{E582927E-6EF6-4147-B2FC-689BB173CD6E}" srcOrd="4" destOrd="0" parTransId="{7122E6E8-CF88-4DC2-8A26-692908C4DB34}" sibTransId="{6055338E-350D-496D-9ACC-7A15A2367C22}"/>
    <dgm:cxn modelId="{4E7F136C-3B2A-401E-9394-620B2097CF56}" srcId="{22770586-27EC-4E24-B385-A934034ACAC7}" destId="{0A009F56-523D-4C39-B7DC-8215E0B967A0}" srcOrd="3" destOrd="0" parTransId="{439D9F45-941B-4975-96F9-2292FDDA1875}" sibTransId="{755AA82B-41D9-4C1E-9CBA-542CD1A744CD}"/>
    <dgm:cxn modelId="{8FED249F-871D-4D00-A6E9-D513389D52A0}" srcId="{22770586-27EC-4E24-B385-A934034ACAC7}" destId="{1FFEC6DA-3234-4EE9-AC4C-AC3E45DA733A}" srcOrd="1" destOrd="0" parTransId="{41D6B6B0-74E8-4CA2-B3B2-3B8AEBA8C4B9}" sibTransId="{334DD478-3036-46DC-9009-5A918FB8032F}"/>
    <dgm:cxn modelId="{E563DF3B-EF15-42D2-B499-E7FB0CD3DEF2}" type="presOf" srcId="{0A009F56-523D-4C39-B7DC-8215E0B967A0}" destId="{FF8EC6C2-6117-4683-9643-6B42FCEAA187}" srcOrd="0" destOrd="0" presId="urn:microsoft.com/office/officeart/2008/layout/VerticalCurvedList"/>
    <dgm:cxn modelId="{52812C62-6BA6-4CFE-A3F0-F76B149879FF}" type="presOf" srcId="{3BCE0E7F-AAC5-4D8B-A355-EDBA9E4BBED6}" destId="{F121E3AD-2F76-4833-91B2-CD8FB1177C87}" srcOrd="0" destOrd="0" presId="urn:microsoft.com/office/officeart/2008/layout/VerticalCurvedList"/>
    <dgm:cxn modelId="{BF250F37-61FC-4817-8FAA-10EDB942BD3A}" srcId="{22770586-27EC-4E24-B385-A934034ACAC7}" destId="{E5CFBB06-7733-4063-85DC-780BBE96A247}" srcOrd="0" destOrd="0" parTransId="{DE22F15B-9546-4F4B-BBC7-E39FDDF73D28}" sibTransId="{E4DB519D-F0F0-47DD-A4A6-B482B1E47E6D}"/>
    <dgm:cxn modelId="{E1C19646-C6FE-49AD-BD14-90B1F65A03EB}" srcId="{22770586-27EC-4E24-B385-A934034ACAC7}" destId="{3BCE0E7F-AAC5-4D8B-A355-EDBA9E4BBED6}" srcOrd="6" destOrd="0" parTransId="{3515C3D3-3C0A-4BB8-A6DD-FD692F86D2D4}" sibTransId="{C1394F00-B422-4DAE-8541-AB02338D1F89}"/>
    <dgm:cxn modelId="{85BE2287-8088-4555-BE58-06159208A5EA}" type="presOf" srcId="{22770586-27EC-4E24-B385-A934034ACAC7}" destId="{20BF8D44-C058-492C-9A6C-EF2A718E4B06}" srcOrd="0" destOrd="0" presId="urn:microsoft.com/office/officeart/2008/layout/VerticalCurvedList"/>
    <dgm:cxn modelId="{60FD866E-B331-43B0-8CA1-C20BB255BBA2}" type="presOf" srcId="{E5CFBB06-7733-4063-85DC-780BBE96A247}" destId="{4BB31341-88F7-4374-A55D-091FABF18452}" srcOrd="0" destOrd="0" presId="urn:microsoft.com/office/officeart/2008/layout/VerticalCurvedList"/>
    <dgm:cxn modelId="{D8862338-D10C-4A46-84D4-1AFF22725D4B}" type="presParOf" srcId="{20BF8D44-C058-492C-9A6C-EF2A718E4B06}" destId="{AE3E1EF5-33CF-408B-8EDC-9B7A6041BF23}" srcOrd="0" destOrd="0" presId="urn:microsoft.com/office/officeart/2008/layout/VerticalCurvedList"/>
    <dgm:cxn modelId="{B2DC00C8-3312-411A-AA89-95F557AB3F60}" type="presParOf" srcId="{AE3E1EF5-33CF-408B-8EDC-9B7A6041BF23}" destId="{AED66731-D2BA-4026-80BD-FD9DB5B12543}" srcOrd="0" destOrd="0" presId="urn:microsoft.com/office/officeart/2008/layout/VerticalCurvedList"/>
    <dgm:cxn modelId="{0716749C-BD16-43C5-9711-9A1A228A188F}" type="presParOf" srcId="{AED66731-D2BA-4026-80BD-FD9DB5B12543}" destId="{583C551E-66CC-4679-ACEB-83372E5BC489}" srcOrd="0" destOrd="0" presId="urn:microsoft.com/office/officeart/2008/layout/VerticalCurvedList"/>
    <dgm:cxn modelId="{E1D56459-8238-4CFA-9E80-ADCDE8E3557A}" type="presParOf" srcId="{AED66731-D2BA-4026-80BD-FD9DB5B12543}" destId="{24898062-305E-43DA-81F1-0017F9475304}" srcOrd="1" destOrd="0" presId="urn:microsoft.com/office/officeart/2008/layout/VerticalCurvedList"/>
    <dgm:cxn modelId="{92B36604-C58D-4E47-83FA-0B4FADB785B5}" type="presParOf" srcId="{AED66731-D2BA-4026-80BD-FD9DB5B12543}" destId="{1BBA04E3-D9A4-47C9-9EC4-81A2AC776D89}" srcOrd="2" destOrd="0" presId="urn:microsoft.com/office/officeart/2008/layout/VerticalCurvedList"/>
    <dgm:cxn modelId="{C3D75D33-CA96-43BF-BBE8-E97828EA1CE6}" type="presParOf" srcId="{AED66731-D2BA-4026-80BD-FD9DB5B12543}" destId="{D7B4B212-3D94-490F-87DE-7050AF3F71CF}" srcOrd="3" destOrd="0" presId="urn:microsoft.com/office/officeart/2008/layout/VerticalCurvedList"/>
    <dgm:cxn modelId="{FF763B16-E53B-4A93-88BA-CEC1D05F310E}" type="presParOf" srcId="{AE3E1EF5-33CF-408B-8EDC-9B7A6041BF23}" destId="{4BB31341-88F7-4374-A55D-091FABF18452}" srcOrd="1" destOrd="0" presId="urn:microsoft.com/office/officeart/2008/layout/VerticalCurvedList"/>
    <dgm:cxn modelId="{FB84DDEE-63F5-4828-9237-05D31F1BD9C3}" type="presParOf" srcId="{AE3E1EF5-33CF-408B-8EDC-9B7A6041BF23}" destId="{A0BFB568-7D07-4F5B-8B4C-27A0DA9F3081}" srcOrd="2" destOrd="0" presId="urn:microsoft.com/office/officeart/2008/layout/VerticalCurvedList"/>
    <dgm:cxn modelId="{F2A8378D-A0BE-4086-80F4-51C5122BE99C}" type="presParOf" srcId="{A0BFB568-7D07-4F5B-8B4C-27A0DA9F3081}" destId="{983A2DE6-89FC-4656-B3FF-AC2971DB34AD}" srcOrd="0" destOrd="0" presId="urn:microsoft.com/office/officeart/2008/layout/VerticalCurvedList"/>
    <dgm:cxn modelId="{47A2B295-F491-4A19-93E7-DCA01D8C004C}" type="presParOf" srcId="{AE3E1EF5-33CF-408B-8EDC-9B7A6041BF23}" destId="{AB860B39-1940-4B62-A9EB-D4F1A0A29524}" srcOrd="3" destOrd="0" presId="urn:microsoft.com/office/officeart/2008/layout/VerticalCurvedList"/>
    <dgm:cxn modelId="{FA1BA2AD-33F3-4DE6-A105-F96BA60127A1}" type="presParOf" srcId="{AE3E1EF5-33CF-408B-8EDC-9B7A6041BF23}" destId="{0CEE07A5-DDF4-4923-8721-F3DFB0B69681}" srcOrd="4" destOrd="0" presId="urn:microsoft.com/office/officeart/2008/layout/VerticalCurvedList"/>
    <dgm:cxn modelId="{BD5925A0-AD0F-4513-A8D2-3C5BDE7A3A63}" type="presParOf" srcId="{0CEE07A5-DDF4-4923-8721-F3DFB0B69681}" destId="{45A834B6-FAEA-4585-A14F-367704C5FDB3}" srcOrd="0" destOrd="0" presId="urn:microsoft.com/office/officeart/2008/layout/VerticalCurvedList"/>
    <dgm:cxn modelId="{83A5F38E-D84A-4C20-9691-5546F4732410}" type="presParOf" srcId="{AE3E1EF5-33CF-408B-8EDC-9B7A6041BF23}" destId="{70EB6E62-00D9-4B9C-B8D4-7EBCD84F96E9}" srcOrd="5" destOrd="0" presId="urn:microsoft.com/office/officeart/2008/layout/VerticalCurvedList"/>
    <dgm:cxn modelId="{D1D3F37E-3D6D-4538-8BB2-DEC06FC5DFB0}" type="presParOf" srcId="{AE3E1EF5-33CF-408B-8EDC-9B7A6041BF23}" destId="{370D2732-1662-47AC-BDEB-500985FCEC07}" srcOrd="6" destOrd="0" presId="urn:microsoft.com/office/officeart/2008/layout/VerticalCurvedList"/>
    <dgm:cxn modelId="{29C76231-508D-460B-9108-07795CC22047}" type="presParOf" srcId="{370D2732-1662-47AC-BDEB-500985FCEC07}" destId="{6BFE30A7-9690-4C4C-BBAB-75A3194FEED4}" srcOrd="0" destOrd="0" presId="urn:microsoft.com/office/officeart/2008/layout/VerticalCurvedList"/>
    <dgm:cxn modelId="{B44CBF45-3510-4EE3-9027-BCA424EDDB60}" type="presParOf" srcId="{AE3E1EF5-33CF-408B-8EDC-9B7A6041BF23}" destId="{FF8EC6C2-6117-4683-9643-6B42FCEAA187}" srcOrd="7" destOrd="0" presId="urn:microsoft.com/office/officeart/2008/layout/VerticalCurvedList"/>
    <dgm:cxn modelId="{C6E2B015-6BB6-43A6-AF0E-5465167B0EB6}" type="presParOf" srcId="{AE3E1EF5-33CF-408B-8EDC-9B7A6041BF23}" destId="{3B27BC3C-63F2-473E-87B2-E8A7A730AD77}" srcOrd="8" destOrd="0" presId="urn:microsoft.com/office/officeart/2008/layout/VerticalCurvedList"/>
    <dgm:cxn modelId="{B556204B-8526-413A-BFE3-398FF9D5E2E4}" type="presParOf" srcId="{3B27BC3C-63F2-473E-87B2-E8A7A730AD77}" destId="{95DA6A6A-4BD5-4D10-8100-A0E220DD143C}" srcOrd="0" destOrd="0" presId="urn:microsoft.com/office/officeart/2008/layout/VerticalCurvedList"/>
    <dgm:cxn modelId="{826E804A-9CAE-432B-B08D-29035FB7385E}" type="presParOf" srcId="{AE3E1EF5-33CF-408B-8EDC-9B7A6041BF23}" destId="{C205EA9E-26F3-4E1E-97CA-CAC7C577B7A2}" srcOrd="9" destOrd="0" presId="urn:microsoft.com/office/officeart/2008/layout/VerticalCurvedList"/>
    <dgm:cxn modelId="{C53C4E9D-EC88-491E-8BD2-96409B700A17}" type="presParOf" srcId="{AE3E1EF5-33CF-408B-8EDC-9B7A6041BF23}" destId="{6FFD6E37-9EEF-4963-8E58-4680A1081820}" srcOrd="10" destOrd="0" presId="urn:microsoft.com/office/officeart/2008/layout/VerticalCurvedList"/>
    <dgm:cxn modelId="{DBEFDA2B-8083-4DC0-BA39-F5489CCAB07E}" type="presParOf" srcId="{6FFD6E37-9EEF-4963-8E58-4680A1081820}" destId="{7EA20EDF-8890-4EE1-8112-EEAAF945BB40}" srcOrd="0" destOrd="0" presId="urn:microsoft.com/office/officeart/2008/layout/VerticalCurvedList"/>
    <dgm:cxn modelId="{C958895C-09E4-4A9F-9633-B813B5CF9DBF}" type="presParOf" srcId="{AE3E1EF5-33CF-408B-8EDC-9B7A6041BF23}" destId="{DF4E910B-7482-45FE-A10D-5E5E5CA6B1AF}" srcOrd="11" destOrd="0" presId="urn:microsoft.com/office/officeart/2008/layout/VerticalCurvedList"/>
    <dgm:cxn modelId="{4DCDDFD4-F091-48B2-833A-B3596B319EA9}" type="presParOf" srcId="{AE3E1EF5-33CF-408B-8EDC-9B7A6041BF23}" destId="{E3251243-70AB-444C-9204-AB52B51F100A}" srcOrd="12" destOrd="0" presId="urn:microsoft.com/office/officeart/2008/layout/VerticalCurvedList"/>
    <dgm:cxn modelId="{E7D77662-F016-4E9A-A30F-076716B69CE1}" type="presParOf" srcId="{E3251243-70AB-444C-9204-AB52B51F100A}" destId="{7610C93B-A876-4141-B27D-C2FAC85397CC}" srcOrd="0" destOrd="0" presId="urn:microsoft.com/office/officeart/2008/layout/VerticalCurvedList"/>
    <dgm:cxn modelId="{05B34873-342C-4C8D-B4AC-B7F516EE7C3E}" type="presParOf" srcId="{AE3E1EF5-33CF-408B-8EDC-9B7A6041BF23}" destId="{F121E3AD-2F76-4833-91B2-CD8FB1177C87}" srcOrd="13" destOrd="0" presId="urn:microsoft.com/office/officeart/2008/layout/VerticalCurvedList"/>
    <dgm:cxn modelId="{5BBC3395-3489-454A-8CC9-FAAC96E09D41}" type="presParOf" srcId="{AE3E1EF5-33CF-408B-8EDC-9B7A6041BF23}" destId="{55DD1CBE-6B51-493E-8B73-05F2A1AE87CD}" srcOrd="14" destOrd="0" presId="urn:microsoft.com/office/officeart/2008/layout/VerticalCurvedList"/>
    <dgm:cxn modelId="{51E5B8DD-C984-4D29-AC85-7D5E42AF0411}" type="presParOf" srcId="{55DD1CBE-6B51-493E-8B73-05F2A1AE87CD}" destId="{7101A206-7C54-41BA-9814-0D2C3B34F8F2}"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92735B-596B-4A86-971E-987AF7ADA4B8}">
      <dsp:nvSpPr>
        <dsp:cNvPr id="0" name=""/>
        <dsp:cNvSpPr/>
      </dsp:nvSpPr>
      <dsp:spPr>
        <a:xfrm>
          <a:off x="1988312" y="165047"/>
          <a:ext cx="4047684" cy="457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АКТ мероприятия по контролю</a:t>
          </a:r>
          <a:endParaRPr lang="ru-RU" sz="1600" kern="1200" dirty="0"/>
        </a:p>
      </dsp:txBody>
      <dsp:txXfrm>
        <a:off x="1988312" y="165047"/>
        <a:ext cx="4047684" cy="457413"/>
      </dsp:txXfrm>
    </dsp:sp>
    <dsp:sp modelId="{E227799C-3FE2-4924-9256-7D70629589CE}">
      <dsp:nvSpPr>
        <dsp:cNvPr id="0" name=""/>
        <dsp:cNvSpPr/>
      </dsp:nvSpPr>
      <dsp:spPr>
        <a:xfrm rot="9434108">
          <a:off x="1676525" y="651689"/>
          <a:ext cx="342647" cy="42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rot="9434108">
        <a:off x="1676525" y="651689"/>
        <a:ext cx="342647" cy="42584"/>
      </dsp:txXfrm>
    </dsp:sp>
    <dsp:sp modelId="{AAF3A285-03DF-4499-A9C1-E80D6CCEE401}">
      <dsp:nvSpPr>
        <dsp:cNvPr id="0" name=""/>
        <dsp:cNvSpPr/>
      </dsp:nvSpPr>
      <dsp:spPr>
        <a:xfrm>
          <a:off x="0" y="799244"/>
          <a:ext cx="3117679" cy="1248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ВРУЧЕНИЕ АКТА</a:t>
          </a:r>
        </a:p>
        <a:p>
          <a:pPr lvl="0" algn="ctr" defTabSz="711200">
            <a:lnSpc>
              <a:spcPct val="90000"/>
            </a:lnSpc>
            <a:spcBef>
              <a:spcPct val="0"/>
            </a:spcBef>
            <a:spcAft>
              <a:spcPct val="35000"/>
            </a:spcAft>
          </a:pPr>
          <a:r>
            <a:rPr lang="ru-RU" sz="1600" kern="1200" dirty="0" smtClean="0"/>
            <a:t>под расписку в течение 3 (трех) рабочих дней со дня составления акта</a:t>
          </a:r>
          <a:endParaRPr lang="ru-RU" sz="1600" kern="1200" dirty="0"/>
        </a:p>
      </dsp:txBody>
      <dsp:txXfrm>
        <a:off x="0" y="799244"/>
        <a:ext cx="3117679" cy="1248037"/>
      </dsp:txXfrm>
    </dsp:sp>
    <dsp:sp modelId="{C200D753-A8FA-4FE0-A2FD-072F82D9FABF}">
      <dsp:nvSpPr>
        <dsp:cNvPr id="0" name=""/>
        <dsp:cNvSpPr/>
      </dsp:nvSpPr>
      <dsp:spPr>
        <a:xfrm rot="1726568">
          <a:off x="4684146" y="588329"/>
          <a:ext cx="180653" cy="42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rot="1726568">
        <a:off x="4684146" y="588329"/>
        <a:ext cx="180653" cy="42584"/>
      </dsp:txXfrm>
    </dsp:sp>
    <dsp:sp modelId="{7D7BC19D-88BE-4B66-9B97-FD6524B4E1BD}">
      <dsp:nvSpPr>
        <dsp:cNvPr id="0" name=""/>
        <dsp:cNvSpPr/>
      </dsp:nvSpPr>
      <dsp:spPr>
        <a:xfrm>
          <a:off x="3358053" y="746491"/>
          <a:ext cx="4770668" cy="1892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НАПРАВЛЕНИЕ АКТА подконтрольному лицу</a:t>
          </a:r>
        </a:p>
        <a:p>
          <a:pPr lvl="0" algn="ctr" defTabSz="711200">
            <a:lnSpc>
              <a:spcPct val="90000"/>
            </a:lnSpc>
            <a:spcBef>
              <a:spcPct val="0"/>
            </a:spcBef>
            <a:spcAft>
              <a:spcPct val="35000"/>
            </a:spcAft>
          </a:pPr>
          <a:r>
            <a:rPr lang="ru-RU" sz="1600" kern="1200" dirty="0" smtClean="0"/>
            <a:t>по почте заказным письмом с уведомлением о вручении в срок не позднее 5 (пяти) рабочих дней со дня составления акта (датой его получения считается пятый день со дня отправки заказного письма)</a:t>
          </a:r>
          <a:endParaRPr lang="ru-RU" sz="1600" kern="1200" dirty="0"/>
        </a:p>
      </dsp:txBody>
      <dsp:txXfrm>
        <a:off x="3358053" y="746491"/>
        <a:ext cx="4770668" cy="1892638"/>
      </dsp:txXfrm>
    </dsp:sp>
    <dsp:sp modelId="{27B21C2B-E9EE-4EC6-ACD7-0FE38D2E648D}">
      <dsp:nvSpPr>
        <dsp:cNvPr id="0" name=""/>
        <dsp:cNvSpPr/>
      </dsp:nvSpPr>
      <dsp:spPr>
        <a:xfrm rot="8444407">
          <a:off x="4385028" y="2701091"/>
          <a:ext cx="197334" cy="42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dirty="0"/>
        </a:p>
      </dsp:txBody>
      <dsp:txXfrm rot="8444407">
        <a:off x="4385028" y="2701091"/>
        <a:ext cx="197334" cy="42584"/>
      </dsp:txXfrm>
    </dsp:sp>
    <dsp:sp modelId="{3B6C3A76-A5C3-4B49-8986-A4FCFC98FAA2}">
      <dsp:nvSpPr>
        <dsp:cNvPr id="0" name=""/>
        <dsp:cNvSpPr/>
      </dsp:nvSpPr>
      <dsp:spPr>
        <a:xfrm>
          <a:off x="1821862" y="2805637"/>
          <a:ext cx="4325826" cy="649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ПОДПИСАНИЕ АКТА</a:t>
          </a:r>
        </a:p>
        <a:p>
          <a:pPr lvl="0" algn="ctr" defTabSz="711200">
            <a:lnSpc>
              <a:spcPct val="90000"/>
            </a:lnSpc>
            <a:spcBef>
              <a:spcPct val="0"/>
            </a:spcBef>
            <a:spcAft>
              <a:spcPct val="35000"/>
            </a:spcAft>
          </a:pPr>
          <a:r>
            <a:rPr lang="ru-RU" sz="1600" kern="1200" dirty="0" smtClean="0"/>
            <a:t>(это ОБЯЗАННОСТЬ налогоплательщика!!!)</a:t>
          </a:r>
          <a:endParaRPr lang="ru-RU" sz="1600" kern="1200" dirty="0"/>
        </a:p>
      </dsp:txBody>
      <dsp:txXfrm>
        <a:off x="1821862" y="2805637"/>
        <a:ext cx="4325826" cy="649049"/>
      </dsp:txXfrm>
    </dsp:sp>
    <dsp:sp modelId="{68B63FB0-3B0C-4A97-AAEA-BED39EAF5188}">
      <dsp:nvSpPr>
        <dsp:cNvPr id="0" name=""/>
        <dsp:cNvSpPr/>
      </dsp:nvSpPr>
      <dsp:spPr>
        <a:xfrm rot="4966366">
          <a:off x="3938785" y="3571895"/>
          <a:ext cx="209414" cy="42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dirty="0"/>
        </a:p>
      </dsp:txBody>
      <dsp:txXfrm rot="4966366">
        <a:off x="3938785" y="3571895"/>
        <a:ext cx="209414" cy="42584"/>
      </dsp:txXfrm>
    </dsp:sp>
    <dsp:sp modelId="{A67CA474-15A7-4A14-B98C-419D1A1B8838}">
      <dsp:nvSpPr>
        <dsp:cNvPr id="0" name=""/>
        <dsp:cNvSpPr/>
      </dsp:nvSpPr>
      <dsp:spPr>
        <a:xfrm>
          <a:off x="386717" y="3731688"/>
          <a:ext cx="7507871" cy="1255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ПОЛУЧЕНИЕ РАЗНОГЛАС ИЙ подконтрольного лица по акту мероприятия по контролю  (в случае несогласия с изложенными в акте мероприятия по контролю фактами обоснование несогласия представляется в налоговый орган в письменной форме не позднее пяти дней с момента подписания акта)</a:t>
          </a:r>
          <a:endParaRPr lang="ru-RU" sz="1600" kern="1200" dirty="0"/>
        </a:p>
      </dsp:txBody>
      <dsp:txXfrm>
        <a:off x="386717" y="3731688"/>
        <a:ext cx="7507871" cy="1255349"/>
      </dsp:txXfrm>
    </dsp:sp>
    <dsp:sp modelId="{168BFFF0-9535-4855-A034-88F5D07912B7}">
      <dsp:nvSpPr>
        <dsp:cNvPr id="0" name=""/>
        <dsp:cNvSpPr/>
      </dsp:nvSpPr>
      <dsp:spPr>
        <a:xfrm rot="5524579">
          <a:off x="4029072" y="5078646"/>
          <a:ext cx="169462" cy="42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5524579">
        <a:off x="4029072" y="5078646"/>
        <a:ext cx="169462" cy="42584"/>
      </dsp:txXfrm>
    </dsp:sp>
    <dsp:sp modelId="{8B0F7AD3-52FA-4E87-A914-D1F6713FDBEE}">
      <dsp:nvSpPr>
        <dsp:cNvPr id="0" name=""/>
        <dsp:cNvSpPr/>
      </dsp:nvSpPr>
      <dsp:spPr>
        <a:xfrm>
          <a:off x="300144" y="5212838"/>
          <a:ext cx="7570555" cy="1339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РАССМОТРЕНИЕ АКТА мероприятия по контролю :</a:t>
          </a:r>
        </a:p>
        <a:p>
          <a:pPr lvl="0" algn="ctr" defTabSz="711200">
            <a:lnSpc>
              <a:spcPct val="90000"/>
            </a:lnSpc>
            <a:spcBef>
              <a:spcPct val="0"/>
            </a:spcBef>
            <a:spcAft>
              <a:spcPct val="35000"/>
            </a:spcAft>
          </a:pPr>
          <a:r>
            <a:rPr lang="ru-RU" sz="1600" kern="1200" dirty="0" smtClean="0"/>
            <a:t>- </a:t>
          </a:r>
          <a:r>
            <a:rPr lang="ru-RU" sz="1600" u="sng" kern="1200" dirty="0" smtClean="0"/>
            <a:t>при отсутствии разногласий по акту</a:t>
          </a:r>
          <a:r>
            <a:rPr lang="ru-RU" sz="1600" kern="1200" dirty="0" smtClean="0"/>
            <a:t>- по истечении пяти дней с момента получения акта подконтрольным лицом;</a:t>
          </a:r>
        </a:p>
        <a:p>
          <a:pPr lvl="0" algn="ctr" defTabSz="711200">
            <a:lnSpc>
              <a:spcPct val="90000"/>
            </a:lnSpc>
            <a:spcBef>
              <a:spcPct val="0"/>
            </a:spcBef>
            <a:spcAft>
              <a:spcPct val="35000"/>
            </a:spcAft>
          </a:pPr>
          <a:r>
            <a:rPr lang="ru-RU" sz="1600" kern="1200" dirty="0" smtClean="0"/>
            <a:t>- </a:t>
          </a:r>
          <a:r>
            <a:rPr lang="ru-RU" sz="1600" u="sng" kern="1200" dirty="0" smtClean="0"/>
            <a:t>при наличии разногласий по акту</a:t>
          </a:r>
          <a:r>
            <a:rPr lang="ru-RU" sz="1600" kern="1200" dirty="0" smtClean="0"/>
            <a:t>-  по истечении пяти дней с момента поступления разногласий к акту.</a:t>
          </a:r>
          <a:endParaRPr lang="ru-RU" sz="1600" kern="1200" dirty="0"/>
        </a:p>
      </dsp:txBody>
      <dsp:txXfrm>
        <a:off x="300144" y="5212838"/>
        <a:ext cx="7570555" cy="13398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47975C-BB38-4B5D-AE41-46820C712956}">
      <dsp:nvSpPr>
        <dsp:cNvPr id="0" name=""/>
        <dsp:cNvSpPr/>
      </dsp:nvSpPr>
      <dsp:spPr>
        <a:xfrm>
          <a:off x="3750849" y="1656061"/>
          <a:ext cx="1774856" cy="1080024"/>
        </a:xfrm>
        <a:custGeom>
          <a:avLst/>
          <a:gdLst/>
          <a:ahLst/>
          <a:cxnLst/>
          <a:rect l="0" t="0" r="0" b="0"/>
          <a:pathLst>
            <a:path>
              <a:moveTo>
                <a:pt x="0" y="0"/>
              </a:moveTo>
              <a:lnTo>
                <a:pt x="0" y="912016"/>
              </a:lnTo>
              <a:lnTo>
                <a:pt x="1774856" y="912016"/>
              </a:lnTo>
              <a:lnTo>
                <a:pt x="1774856" y="10800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6F22E-9ACF-405C-97E9-4061E00D1C5B}">
      <dsp:nvSpPr>
        <dsp:cNvPr id="0" name=""/>
        <dsp:cNvSpPr/>
      </dsp:nvSpPr>
      <dsp:spPr>
        <a:xfrm>
          <a:off x="1837979" y="1656061"/>
          <a:ext cx="1912870" cy="1080024"/>
        </a:xfrm>
        <a:custGeom>
          <a:avLst/>
          <a:gdLst/>
          <a:ahLst/>
          <a:cxnLst/>
          <a:rect l="0" t="0" r="0" b="0"/>
          <a:pathLst>
            <a:path>
              <a:moveTo>
                <a:pt x="1912870" y="0"/>
              </a:moveTo>
              <a:lnTo>
                <a:pt x="1912870" y="912016"/>
              </a:lnTo>
              <a:lnTo>
                <a:pt x="0" y="912016"/>
              </a:lnTo>
              <a:lnTo>
                <a:pt x="0" y="10800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FE83A-EA93-456D-B8AC-C960474E00A4}">
      <dsp:nvSpPr>
        <dsp:cNvPr id="0" name=""/>
        <dsp:cNvSpPr/>
      </dsp:nvSpPr>
      <dsp:spPr>
        <a:xfrm>
          <a:off x="-91834" y="-191433"/>
          <a:ext cx="7685369" cy="1847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8C4E4-2676-403F-9274-EDFA4613B021}">
      <dsp:nvSpPr>
        <dsp:cNvPr id="0" name=""/>
        <dsp:cNvSpPr/>
      </dsp:nvSpPr>
      <dsp:spPr>
        <a:xfrm>
          <a:off x="109674" y="0"/>
          <a:ext cx="7685369" cy="1847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По итогам рассмотрения акта и материалов проверки руководителем ТНИ либо его заместителем может быть принято одно из следующих решений:</a:t>
          </a:r>
        </a:p>
      </dsp:txBody>
      <dsp:txXfrm>
        <a:off x="109674" y="0"/>
        <a:ext cx="7685369" cy="1847495"/>
      </dsp:txXfrm>
    </dsp:sp>
    <dsp:sp modelId="{1B130A6D-391F-4E43-8C70-133DC6082E5E}">
      <dsp:nvSpPr>
        <dsp:cNvPr id="0" name=""/>
        <dsp:cNvSpPr/>
      </dsp:nvSpPr>
      <dsp:spPr>
        <a:xfrm>
          <a:off x="358448" y="2736086"/>
          <a:ext cx="2959061" cy="2410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27958E-E281-42F8-ADAF-5825B2338180}">
      <dsp:nvSpPr>
        <dsp:cNvPr id="0" name=""/>
        <dsp:cNvSpPr/>
      </dsp:nvSpPr>
      <dsp:spPr>
        <a:xfrm>
          <a:off x="559958" y="2927519"/>
          <a:ext cx="2959061" cy="24105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а) об оставлении акта мероприятия по контролю БЕЗ ИЗМЕНЕНИЯ и при наличии нарушений вынесении решения, предписания, представления к нему;</a:t>
          </a:r>
        </a:p>
      </dsp:txBody>
      <dsp:txXfrm>
        <a:off x="559958" y="2927519"/>
        <a:ext cx="2959061" cy="2410548"/>
      </dsp:txXfrm>
    </dsp:sp>
    <dsp:sp modelId="{16EA20C6-B14D-4498-A568-67AF68CE5419}">
      <dsp:nvSpPr>
        <dsp:cNvPr id="0" name=""/>
        <dsp:cNvSpPr/>
      </dsp:nvSpPr>
      <dsp:spPr>
        <a:xfrm>
          <a:off x="3720528" y="2736086"/>
          <a:ext cx="3610355" cy="25025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7C338-1509-4F54-AFEC-D95BE4CF41B4}">
      <dsp:nvSpPr>
        <dsp:cNvPr id="0" name=""/>
        <dsp:cNvSpPr/>
      </dsp:nvSpPr>
      <dsp:spPr>
        <a:xfrm>
          <a:off x="3922037" y="2927519"/>
          <a:ext cx="3610355" cy="25025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б) о внесении ИЗМЕНЕНИЙ и (или) ДОПОЛНЕНИЙ в акт мероприятия по контролю и при наличии нарушений вынесении решения, предписания, представления к нему с учетом данных  изменений и (или) дополнений к акту</a:t>
          </a:r>
          <a:endParaRPr lang="ru-RU" sz="1800" b="1" kern="1200" dirty="0">
            <a:effectLst>
              <a:outerShdw blurRad="38100" dist="38100" dir="2700000" algn="tl">
                <a:srgbClr val="000000">
                  <a:alpha val="43137"/>
                </a:srgbClr>
              </a:outerShdw>
            </a:effectLst>
          </a:endParaRPr>
        </a:p>
      </dsp:txBody>
      <dsp:txXfrm>
        <a:off x="3922037" y="2927519"/>
        <a:ext cx="3610355" cy="25025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BFEE5B-8D38-4652-B392-7086EDA628FD}">
      <dsp:nvSpPr>
        <dsp:cNvPr id="0" name=""/>
        <dsp:cNvSpPr/>
      </dsp:nvSpPr>
      <dsp:spPr>
        <a:xfrm>
          <a:off x="0" y="1013313"/>
          <a:ext cx="749935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9E7AE8-3EFC-4B40-B122-BADB29EAA68E}">
      <dsp:nvSpPr>
        <dsp:cNvPr id="0" name=""/>
        <dsp:cNvSpPr/>
      </dsp:nvSpPr>
      <dsp:spPr>
        <a:xfrm>
          <a:off x="205834" y="689764"/>
          <a:ext cx="6977747" cy="13381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20" tIns="0" rIns="198420" bIns="0" numCol="1" spcCol="1270" anchor="ctr" anchorCtr="0">
          <a:noAutofit/>
        </a:bodyPr>
        <a:lstStyle/>
        <a:p>
          <a:pPr lvl="0" algn="l" defTabSz="889000">
            <a:lnSpc>
              <a:spcPct val="90000"/>
            </a:lnSpc>
            <a:spcBef>
              <a:spcPct val="0"/>
            </a:spcBef>
            <a:spcAft>
              <a:spcPct val="35000"/>
            </a:spcAft>
          </a:pPr>
          <a:r>
            <a:rPr lang="ru-RU" sz="2000" kern="1200" dirty="0" smtClean="0"/>
            <a:t>ПРЕДПИСАНИЕ об уплате налогов, сборов и иных обязательных платежей и устранении выявленных нарушений действующего законодательства Приднестровской Молдавской Республики</a:t>
          </a:r>
          <a:endParaRPr lang="ru-RU" sz="2000" kern="1200" dirty="0"/>
        </a:p>
      </dsp:txBody>
      <dsp:txXfrm>
        <a:off x="205834" y="689764"/>
        <a:ext cx="6977747" cy="1338101"/>
      </dsp:txXfrm>
    </dsp:sp>
    <dsp:sp modelId="{DA1DBC2C-D012-4565-A2CD-8DAE11CF4444}">
      <dsp:nvSpPr>
        <dsp:cNvPr id="0" name=""/>
        <dsp:cNvSpPr/>
      </dsp:nvSpPr>
      <dsp:spPr>
        <a:xfrm>
          <a:off x="0" y="2154565"/>
          <a:ext cx="749935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BC2A61-F7D0-458E-B5A8-76C8A36CB616}">
      <dsp:nvSpPr>
        <dsp:cNvPr id="0" name=""/>
        <dsp:cNvSpPr/>
      </dsp:nvSpPr>
      <dsp:spPr>
        <a:xfrm>
          <a:off x="234759" y="2126512"/>
          <a:ext cx="6919897" cy="69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20" tIns="0" rIns="198420" bIns="0" numCol="1" spcCol="1270" anchor="ctr" anchorCtr="0">
          <a:noAutofit/>
        </a:bodyPr>
        <a:lstStyle/>
        <a:p>
          <a:pPr lvl="0" algn="l" defTabSz="889000">
            <a:lnSpc>
              <a:spcPct val="90000"/>
            </a:lnSpc>
            <a:spcBef>
              <a:spcPct val="0"/>
            </a:spcBef>
            <a:spcAft>
              <a:spcPct val="35000"/>
            </a:spcAft>
          </a:pPr>
          <a:r>
            <a:rPr lang="ru-RU" sz="2000" kern="1200" dirty="0" smtClean="0"/>
            <a:t>РЕШЕНИЕ об уплате финансовой (штрафной) санкции;</a:t>
          </a:r>
        </a:p>
      </dsp:txBody>
      <dsp:txXfrm>
        <a:off x="234759" y="2126512"/>
        <a:ext cx="6919897" cy="697732"/>
      </dsp:txXfrm>
    </dsp:sp>
    <dsp:sp modelId="{D24FEAF2-E990-406F-919B-CED138FAC952}">
      <dsp:nvSpPr>
        <dsp:cNvPr id="0" name=""/>
        <dsp:cNvSpPr/>
      </dsp:nvSpPr>
      <dsp:spPr>
        <a:xfrm>
          <a:off x="0" y="5110563"/>
          <a:ext cx="749935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AA9A16-6CB9-4792-A4C0-0CFFD51BE195}">
      <dsp:nvSpPr>
        <dsp:cNvPr id="0" name=""/>
        <dsp:cNvSpPr/>
      </dsp:nvSpPr>
      <dsp:spPr>
        <a:xfrm>
          <a:off x="214837" y="3181339"/>
          <a:ext cx="6959741" cy="25124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20" tIns="0" rIns="198420" bIns="0" numCol="1" spcCol="1270" anchor="ctr" anchorCtr="0">
          <a:noAutofit/>
        </a:bodyPr>
        <a:lstStyle/>
        <a:p>
          <a:pPr lvl="0" algn="just" defTabSz="889000">
            <a:lnSpc>
              <a:spcPct val="90000"/>
            </a:lnSpc>
            <a:spcBef>
              <a:spcPct val="0"/>
            </a:spcBef>
            <a:spcAft>
              <a:spcPct val="35000"/>
            </a:spcAft>
          </a:pPr>
          <a:r>
            <a:rPr lang="ru-RU" sz="2000" kern="1200" dirty="0" smtClean="0"/>
            <a:t>ПРЕДСТАВЛЕНИЕ об устранении выявленных нарушений действующего законодательства Приднестровской Молдавской Республики, не повлекших причинения прямого непосредственного ущерба иным лицам, включая государство, в том числе не приведших к занижению налогов и объектов налогообложения, и (или) о привлечении должностных лиц к дисциплинарной и (или) материальной ответственности.</a:t>
          </a:r>
        </a:p>
      </dsp:txBody>
      <dsp:txXfrm>
        <a:off x="214837" y="3181339"/>
        <a:ext cx="6959741" cy="251247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201C3D-B645-4B39-8EA1-C8B760C96E49}">
      <dsp:nvSpPr>
        <dsp:cNvPr id="0" name=""/>
        <dsp:cNvSpPr/>
      </dsp:nvSpPr>
      <dsp:spPr>
        <a:xfrm>
          <a:off x="0" y="247374"/>
          <a:ext cx="7497763" cy="734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kern="1200" dirty="0" smtClean="0">
              <a:latin typeface="Arial" pitchFamily="34" charset="0"/>
              <a:cs typeface="Arial" pitchFamily="34" charset="0"/>
            </a:rPr>
            <a:t> Датой подачи жалобы являются:</a:t>
          </a:r>
          <a:endParaRPr lang="ru-RU" sz="1600" kern="1200" dirty="0">
            <a:latin typeface="Arial" pitchFamily="34" charset="0"/>
            <a:cs typeface="Arial" pitchFamily="34" charset="0"/>
          </a:endParaRPr>
        </a:p>
      </dsp:txBody>
      <dsp:txXfrm>
        <a:off x="0" y="247374"/>
        <a:ext cx="7497763" cy="734395"/>
      </dsp:txXfrm>
    </dsp:sp>
    <dsp:sp modelId="{C00CCC0B-C826-447E-A0F2-3E6625A847CF}">
      <dsp:nvSpPr>
        <dsp:cNvPr id="0" name=""/>
        <dsp:cNvSpPr/>
      </dsp:nvSpPr>
      <dsp:spPr>
        <a:xfrm>
          <a:off x="0" y="1197797"/>
          <a:ext cx="1200150" cy="1200150"/>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F1DAE-3563-4BEB-88CE-CDBC449AD057}">
      <dsp:nvSpPr>
        <dsp:cNvPr id="0" name=""/>
        <dsp:cNvSpPr/>
      </dsp:nvSpPr>
      <dsp:spPr>
        <a:xfrm>
          <a:off x="1272159" y="1197797"/>
          <a:ext cx="6225603" cy="120015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ru-RU" sz="1600" u="sng" kern="1200" dirty="0" smtClean="0"/>
            <a:t>при предоставлении в явочном порядке </a:t>
          </a:r>
          <a:r>
            <a:rPr lang="ru-RU" sz="1600" kern="1200" dirty="0" smtClean="0"/>
            <a:t>- дата получения жалобы (заявления) соответствующим органом </a:t>
          </a:r>
          <a:r>
            <a:rPr lang="ru-RU" sz="1600" b="1" kern="1200" dirty="0" smtClean="0"/>
            <a:t>(отметка должностного лица, уполномоченного на ведение делопроизводства (дата и подпись),</a:t>
          </a:r>
          <a:r>
            <a:rPr lang="ru-RU" sz="1600" kern="1200" dirty="0" smtClean="0"/>
            <a:t> о получении на втором экземпляре жалобы (заявления));</a:t>
          </a:r>
          <a:endParaRPr lang="ru-RU" sz="1600" kern="1200" dirty="0"/>
        </a:p>
      </dsp:txBody>
      <dsp:txXfrm>
        <a:off x="1272159" y="1197797"/>
        <a:ext cx="6225603" cy="1200150"/>
      </dsp:txXfrm>
    </dsp:sp>
    <dsp:sp modelId="{F05FC9E9-DABD-4F6F-9EF2-CEF87C655F02}">
      <dsp:nvSpPr>
        <dsp:cNvPr id="0" name=""/>
        <dsp:cNvSpPr/>
      </dsp:nvSpPr>
      <dsp:spPr>
        <a:xfrm>
          <a:off x="0" y="2947520"/>
          <a:ext cx="1200150" cy="1200150"/>
        </a:xfrm>
        <a:prstGeom prst="roundRect">
          <a:avLst>
            <a:gd name="adj" fmla="val 1667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C03FC-6F7F-4070-9188-0DA0A21F902D}">
      <dsp:nvSpPr>
        <dsp:cNvPr id="0" name=""/>
        <dsp:cNvSpPr/>
      </dsp:nvSpPr>
      <dsp:spPr>
        <a:xfrm>
          <a:off x="1272159" y="2541965"/>
          <a:ext cx="6225603" cy="201125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ru-RU" sz="1600" u="sng" kern="1200" dirty="0" smtClean="0"/>
            <a:t>при направлении по почте </a:t>
          </a:r>
          <a:r>
            <a:rPr lang="ru-RU" sz="1600" kern="1200" dirty="0" smtClean="0"/>
            <a:t>- </a:t>
          </a:r>
          <a:r>
            <a:rPr lang="ru-RU" sz="1600" b="1" kern="1200" dirty="0" smtClean="0"/>
            <a:t>дата отметки на конверте </a:t>
          </a:r>
          <a:r>
            <a:rPr lang="ru-RU" sz="1600" kern="1200" dirty="0" smtClean="0"/>
            <a:t>о приеме почтовой или иной организацией связи, находящейся в той административно-территориальной единице, где расположен территориальный налоговый орган или республиканский исполнительный орган государственной власти, в ведении которого находятся вопросы организации и обеспечения сбора налогов, сборов и иных обязательных платежей, независимо от фактического места нахождения заявителя и времени отправки им почтового отправления.</a:t>
          </a:r>
          <a:endParaRPr lang="ru-RU" sz="1600" kern="1200" dirty="0"/>
        </a:p>
      </dsp:txBody>
      <dsp:txXfrm>
        <a:off x="1272159" y="2541965"/>
        <a:ext cx="6225603" cy="201125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201C3D-B645-4B39-8EA1-C8B760C96E49}">
      <dsp:nvSpPr>
        <dsp:cNvPr id="0" name=""/>
        <dsp:cNvSpPr/>
      </dsp:nvSpPr>
      <dsp:spPr>
        <a:xfrm>
          <a:off x="0" y="187434"/>
          <a:ext cx="7199974" cy="787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just" defTabSz="889000">
            <a:lnSpc>
              <a:spcPct val="90000"/>
            </a:lnSpc>
            <a:spcBef>
              <a:spcPct val="0"/>
            </a:spcBef>
            <a:spcAft>
              <a:spcPct val="35000"/>
            </a:spcAft>
          </a:pPr>
          <a:r>
            <a:rPr lang="ru-RU" sz="2000" kern="1200" dirty="0" smtClean="0"/>
            <a:t>Подведомственность и сроки подачи и рассмотрения жалобы</a:t>
          </a:r>
          <a:endParaRPr lang="ru-RU" sz="2000" b="0" kern="1200" dirty="0"/>
        </a:p>
      </dsp:txBody>
      <dsp:txXfrm>
        <a:off x="0" y="187434"/>
        <a:ext cx="7199974" cy="787383"/>
      </dsp:txXfrm>
    </dsp:sp>
    <dsp:sp modelId="{C00CCC0B-C826-447E-A0F2-3E6625A847CF}">
      <dsp:nvSpPr>
        <dsp:cNvPr id="0" name=""/>
        <dsp:cNvSpPr/>
      </dsp:nvSpPr>
      <dsp:spPr>
        <a:xfrm>
          <a:off x="214453" y="1497897"/>
          <a:ext cx="1319010" cy="131901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F1DAE-3563-4BEB-88CE-CDBC449AD057}">
      <dsp:nvSpPr>
        <dsp:cNvPr id="0" name=""/>
        <dsp:cNvSpPr/>
      </dsp:nvSpPr>
      <dsp:spPr>
        <a:xfrm>
          <a:off x="1616096" y="1027393"/>
          <a:ext cx="5372943" cy="226405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1600" kern="1200" dirty="0" smtClean="0"/>
            <a:t>Жалоба на постановление по делу об административном правонарушении, вынесенное территориальным налоговым органом, может быть </a:t>
          </a:r>
          <a:r>
            <a:rPr lang="ru-RU" sz="1600" b="1" kern="1200" dirty="0" smtClean="0"/>
            <a:t>подана в вышестоящий налоговый орган </a:t>
          </a:r>
          <a:r>
            <a:rPr lang="ru-RU" sz="1600" kern="1200" dirty="0" smtClean="0"/>
            <a:t>(Министерство финансов Приднестровской Молдавской Республики) в течение 10 (десяти) суток со дня вручения или получения копии постановления.</a:t>
          </a:r>
          <a:endParaRPr lang="ru-RU" sz="1600" kern="1200" dirty="0" smtClean="0">
            <a:latin typeface="Arial" pitchFamily="34" charset="0"/>
            <a:cs typeface="Arial" pitchFamily="34" charset="0"/>
          </a:endParaRPr>
        </a:p>
      </dsp:txBody>
      <dsp:txXfrm>
        <a:off x="1616096" y="1027393"/>
        <a:ext cx="5372943" cy="2264054"/>
      </dsp:txXfrm>
    </dsp:sp>
    <dsp:sp modelId="{F05FC9E9-DABD-4F6F-9EF2-CEF87C655F02}">
      <dsp:nvSpPr>
        <dsp:cNvPr id="0" name=""/>
        <dsp:cNvSpPr/>
      </dsp:nvSpPr>
      <dsp:spPr>
        <a:xfrm>
          <a:off x="214453" y="3869187"/>
          <a:ext cx="1319010" cy="131901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C03FC-6F7F-4070-9188-0DA0A21F902D}">
      <dsp:nvSpPr>
        <dsp:cNvPr id="0" name=""/>
        <dsp:cNvSpPr/>
      </dsp:nvSpPr>
      <dsp:spPr>
        <a:xfrm>
          <a:off x="1670685" y="3448281"/>
          <a:ext cx="5372943" cy="216196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ru-RU" sz="1600" kern="1200" dirty="0" smtClean="0"/>
            <a:t>Жалоба на постановление по делу об административном правонарушении </a:t>
          </a:r>
          <a:r>
            <a:rPr lang="ru-RU" sz="1600" b="1" kern="1200" dirty="0" smtClean="0"/>
            <a:t>подлежит рассмотрению в десятидневный срок со дня ее поступления со всеми материалами дела </a:t>
          </a:r>
          <a:r>
            <a:rPr lang="ru-RU" sz="1600" kern="1200" dirty="0" smtClean="0"/>
            <a:t>в вышестоящий налоговый орган (Министерство финансов Приднестровской Молдавской Республики), правомочный рассматривать жалобу.</a:t>
          </a:r>
          <a:endParaRPr lang="ru-RU" sz="1600" kern="1200" dirty="0">
            <a:latin typeface="Arial" pitchFamily="34" charset="0"/>
            <a:cs typeface="Arial" pitchFamily="34" charset="0"/>
          </a:endParaRPr>
        </a:p>
      </dsp:txBody>
      <dsp:txXfrm>
        <a:off x="1670685" y="3448281"/>
        <a:ext cx="5372943" cy="216196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94B4C8-CBE7-4281-8606-28E7A1BB35BD}">
      <dsp:nvSpPr>
        <dsp:cNvPr id="0" name=""/>
        <dsp:cNvSpPr/>
      </dsp:nvSpPr>
      <dsp:spPr>
        <a:xfrm rot="5400000">
          <a:off x="-113039" y="235238"/>
          <a:ext cx="753593" cy="5275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1</a:t>
          </a:r>
          <a:endParaRPr lang="ru-RU" sz="1400" kern="1200" dirty="0"/>
        </a:p>
      </dsp:txBody>
      <dsp:txXfrm rot="5400000">
        <a:off x="-113039" y="235238"/>
        <a:ext cx="753593" cy="527515"/>
      </dsp:txXfrm>
    </dsp:sp>
    <dsp:sp modelId="{A04AAAC0-EA7E-49C1-BBD7-1F114AF6ADFE}">
      <dsp:nvSpPr>
        <dsp:cNvPr id="0" name=""/>
        <dsp:cNvSpPr/>
      </dsp:nvSpPr>
      <dsp:spPr>
        <a:xfrm rot="5400000">
          <a:off x="3676439" y="-3035835"/>
          <a:ext cx="489835" cy="67876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объявляется, кто рассматривает жалобу, какая жалоба подлежит рассмотрению, кем подана жалоба;</a:t>
          </a:r>
          <a:endParaRPr lang="ru-RU" sz="1400" kern="1200" dirty="0"/>
        </a:p>
      </dsp:txBody>
      <dsp:txXfrm rot="5400000">
        <a:off x="3676439" y="-3035835"/>
        <a:ext cx="489835" cy="6787684"/>
      </dsp:txXfrm>
    </dsp:sp>
    <dsp:sp modelId="{311A30CD-EAA4-4297-985F-0DD326535A02}">
      <dsp:nvSpPr>
        <dsp:cNvPr id="0" name=""/>
        <dsp:cNvSpPr/>
      </dsp:nvSpPr>
      <dsp:spPr>
        <a:xfrm rot="5400000">
          <a:off x="-113039" y="1022522"/>
          <a:ext cx="753593" cy="5275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2</a:t>
          </a:r>
          <a:endParaRPr lang="ru-RU" sz="1400" kern="1200" dirty="0"/>
        </a:p>
      </dsp:txBody>
      <dsp:txXfrm rot="5400000">
        <a:off x="-113039" y="1022522"/>
        <a:ext cx="753593" cy="527515"/>
      </dsp:txXfrm>
    </dsp:sp>
    <dsp:sp modelId="{DAAFE3A6-A5E9-4A88-87EE-49303DCE25ED}">
      <dsp:nvSpPr>
        <dsp:cNvPr id="0" name=""/>
        <dsp:cNvSpPr/>
      </dsp:nvSpPr>
      <dsp:spPr>
        <a:xfrm rot="5400000">
          <a:off x="3564000" y="-2239440"/>
          <a:ext cx="714714" cy="67876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устанавливается явка физического лица либо представителя физического лица, или представителя юридического лица, в отношении которых вынесено постановление по делу, а также явка вызванных для участия в рассмотрении жалобы лиц;</a:t>
          </a:r>
          <a:endParaRPr lang="ru-RU" sz="1400" kern="1200" dirty="0"/>
        </a:p>
      </dsp:txBody>
      <dsp:txXfrm rot="5400000">
        <a:off x="3564000" y="-2239440"/>
        <a:ext cx="714714" cy="6787684"/>
      </dsp:txXfrm>
    </dsp:sp>
    <dsp:sp modelId="{A654ED23-8A82-464C-9226-4F5635773C08}">
      <dsp:nvSpPr>
        <dsp:cNvPr id="0" name=""/>
        <dsp:cNvSpPr/>
      </dsp:nvSpPr>
      <dsp:spPr>
        <a:xfrm rot="5400000">
          <a:off x="-113039" y="1706477"/>
          <a:ext cx="753593" cy="5275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3</a:t>
          </a:r>
          <a:endParaRPr lang="ru-RU" sz="1400" kern="1200" dirty="0"/>
        </a:p>
      </dsp:txBody>
      <dsp:txXfrm rot="5400000">
        <a:off x="-113039" y="1706477"/>
        <a:ext cx="753593" cy="527515"/>
      </dsp:txXfrm>
    </dsp:sp>
    <dsp:sp modelId="{47E9C6C1-E648-4009-8FD3-7DBDCB645A15}">
      <dsp:nvSpPr>
        <dsp:cNvPr id="0" name=""/>
        <dsp:cNvSpPr/>
      </dsp:nvSpPr>
      <dsp:spPr>
        <a:xfrm rot="5400000">
          <a:off x="3676439" y="-1555485"/>
          <a:ext cx="489835" cy="67876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проверяются полномочия представителей физического или юридического лица, защитника, представителя;</a:t>
          </a:r>
          <a:endParaRPr lang="ru-RU" sz="1400" kern="1200" dirty="0"/>
        </a:p>
      </dsp:txBody>
      <dsp:txXfrm rot="5400000">
        <a:off x="3676439" y="-1555485"/>
        <a:ext cx="489835" cy="6787684"/>
      </dsp:txXfrm>
    </dsp:sp>
    <dsp:sp modelId="{B3C7E6F0-17A2-45FD-B5F0-3A2B5FE6F7F2}">
      <dsp:nvSpPr>
        <dsp:cNvPr id="0" name=""/>
        <dsp:cNvSpPr/>
      </dsp:nvSpPr>
      <dsp:spPr>
        <a:xfrm rot="5400000">
          <a:off x="-113039" y="2516984"/>
          <a:ext cx="753593" cy="5275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4</a:t>
          </a:r>
          <a:endParaRPr lang="ru-RU" sz="1400" kern="1200" dirty="0"/>
        </a:p>
      </dsp:txBody>
      <dsp:txXfrm rot="5400000">
        <a:off x="-113039" y="2516984"/>
        <a:ext cx="753593" cy="527515"/>
      </dsp:txXfrm>
    </dsp:sp>
    <dsp:sp modelId="{3779EA85-F142-4910-8B20-176E0C97F7B6}">
      <dsp:nvSpPr>
        <dsp:cNvPr id="0" name=""/>
        <dsp:cNvSpPr/>
      </dsp:nvSpPr>
      <dsp:spPr>
        <a:xfrm rot="5400000">
          <a:off x="3549888" y="-744978"/>
          <a:ext cx="742938" cy="67876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400" kern="1200" dirty="0" smtClean="0"/>
            <a:t>выясняются причины неявки участников производства по делу и принимается решение о рассмотрении жалобы в отсутствие указанных лиц либо об отложении рассмотрения жалобы;</a:t>
          </a:r>
        </a:p>
        <a:p>
          <a:pPr marL="57150" lvl="1" indent="0" algn="l" defTabSz="444500">
            <a:lnSpc>
              <a:spcPct val="90000"/>
            </a:lnSpc>
            <a:spcBef>
              <a:spcPct val="0"/>
            </a:spcBef>
            <a:spcAft>
              <a:spcPct val="15000"/>
            </a:spcAft>
            <a:buChar char="••"/>
          </a:pPr>
          <a:endParaRPr lang="ru-RU" sz="1400" kern="1200" dirty="0"/>
        </a:p>
      </dsp:txBody>
      <dsp:txXfrm rot="5400000">
        <a:off x="3549888" y="-744978"/>
        <a:ext cx="742938" cy="6787684"/>
      </dsp:txXfrm>
    </dsp:sp>
    <dsp:sp modelId="{865F1024-F3CD-4423-BAA6-E305D0D759C9}">
      <dsp:nvSpPr>
        <dsp:cNvPr id="0" name=""/>
        <dsp:cNvSpPr/>
      </dsp:nvSpPr>
      <dsp:spPr>
        <a:xfrm rot="5400000">
          <a:off x="-113039" y="3195325"/>
          <a:ext cx="753593" cy="5275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5</a:t>
          </a:r>
          <a:endParaRPr lang="ru-RU" sz="1400" kern="1200" dirty="0"/>
        </a:p>
      </dsp:txBody>
      <dsp:txXfrm rot="5400000">
        <a:off x="-113039" y="3195325"/>
        <a:ext cx="753593" cy="527515"/>
      </dsp:txXfrm>
    </dsp:sp>
    <dsp:sp modelId="{7D5746CC-9338-4459-A5F4-178475FD47E1}">
      <dsp:nvSpPr>
        <dsp:cNvPr id="0" name=""/>
        <dsp:cNvSpPr/>
      </dsp:nvSpPr>
      <dsp:spPr>
        <a:xfrm rot="5400000">
          <a:off x="3676439" y="-61023"/>
          <a:ext cx="489835" cy="67876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разъясняются права и обязанности лиц, участвующих в рассмотрении жалобы;</a:t>
          </a:r>
          <a:endParaRPr lang="ru-RU" sz="1400" kern="1200" dirty="0"/>
        </a:p>
        <a:p>
          <a:pPr marL="114300" lvl="1" indent="-114300" algn="l" defTabSz="622300">
            <a:lnSpc>
              <a:spcPct val="90000"/>
            </a:lnSpc>
            <a:spcBef>
              <a:spcPct val="0"/>
            </a:spcBef>
            <a:spcAft>
              <a:spcPct val="15000"/>
            </a:spcAft>
            <a:buChar char="••"/>
          </a:pPr>
          <a:r>
            <a:rPr lang="ru-RU" sz="1400" kern="1200" dirty="0" smtClean="0"/>
            <a:t> разрешаются заявленные отводы и ходатайства;</a:t>
          </a:r>
          <a:endParaRPr lang="ru-RU" sz="1400" kern="1200" dirty="0"/>
        </a:p>
      </dsp:txBody>
      <dsp:txXfrm rot="5400000">
        <a:off x="3676439" y="-61023"/>
        <a:ext cx="489835" cy="6787684"/>
      </dsp:txXfrm>
    </dsp:sp>
    <dsp:sp modelId="{3C4E8B7F-3D0F-4B6B-BE36-FC25BC56BE19}">
      <dsp:nvSpPr>
        <dsp:cNvPr id="0" name=""/>
        <dsp:cNvSpPr/>
      </dsp:nvSpPr>
      <dsp:spPr>
        <a:xfrm rot="5400000">
          <a:off x="-113039" y="3884895"/>
          <a:ext cx="753593" cy="5275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6</a:t>
          </a:r>
          <a:endParaRPr lang="ru-RU" sz="1400" kern="1200" dirty="0"/>
        </a:p>
      </dsp:txBody>
      <dsp:txXfrm rot="5400000">
        <a:off x="-113039" y="3884895"/>
        <a:ext cx="753593" cy="527515"/>
      </dsp:txXfrm>
    </dsp:sp>
    <dsp:sp modelId="{96734AB0-7669-4794-85CE-9C96B8693058}">
      <dsp:nvSpPr>
        <dsp:cNvPr id="0" name=""/>
        <dsp:cNvSpPr/>
      </dsp:nvSpPr>
      <dsp:spPr>
        <a:xfrm rot="5400000">
          <a:off x="3676439" y="622932"/>
          <a:ext cx="489835" cy="67876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оглашается жалоба на постановление по делу об административном правонарушении;</a:t>
          </a:r>
          <a:endParaRPr lang="ru-RU" sz="1400" kern="1200" dirty="0"/>
        </a:p>
      </dsp:txBody>
      <dsp:txXfrm rot="5400000">
        <a:off x="3676439" y="622932"/>
        <a:ext cx="489835" cy="6787684"/>
      </dsp:txXfrm>
    </dsp:sp>
    <dsp:sp modelId="{A8D5E826-AB4C-4BC9-AC9F-43CA3DBACEEC}">
      <dsp:nvSpPr>
        <dsp:cNvPr id="0" name=""/>
        <dsp:cNvSpPr/>
      </dsp:nvSpPr>
      <dsp:spPr>
        <a:xfrm rot="5400000">
          <a:off x="-113039" y="4937922"/>
          <a:ext cx="753593" cy="5275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7</a:t>
          </a:r>
          <a:endParaRPr lang="ru-RU" sz="1400" kern="1200" dirty="0"/>
        </a:p>
      </dsp:txBody>
      <dsp:txXfrm rot="5400000">
        <a:off x="-113039" y="4937922"/>
        <a:ext cx="753593" cy="527515"/>
      </dsp:txXfrm>
    </dsp:sp>
    <dsp:sp modelId="{1323F1F5-D81E-432A-B8CF-1E9B29427EE5}">
      <dsp:nvSpPr>
        <dsp:cNvPr id="0" name=""/>
        <dsp:cNvSpPr/>
      </dsp:nvSpPr>
      <dsp:spPr>
        <a:xfrm rot="5400000">
          <a:off x="3307368" y="1675959"/>
          <a:ext cx="1227979" cy="67876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ru-RU" sz="1200" kern="1200" dirty="0"/>
        </a:p>
        <a:p>
          <a:pPr marL="114300" lvl="1" indent="-114300" algn="l" defTabSz="533400">
            <a:lnSpc>
              <a:spcPct val="90000"/>
            </a:lnSpc>
            <a:spcBef>
              <a:spcPct val="0"/>
            </a:spcBef>
            <a:spcAft>
              <a:spcPct val="15000"/>
            </a:spcAft>
            <a:buChar char="••"/>
          </a:pPr>
          <a:r>
            <a:rPr lang="ru-RU" sz="1200" kern="1200" dirty="0" smtClean="0"/>
            <a:t>проверяются на основании имеющихся в деле и дополнительно представленных материалов законность и обоснованность вынесенного постановления, в частности, заслушиваются объяснения физического лица или представителя юридического лица, в отношении которых вынесено постановление по делу об административном правонарушении; при необходимости заслушиваются показания других лиц, участвующих в рассмотрении жалобы, пояснения специалиста и заключение эксперта, исследуются иные доказательства, осуществляются другие процессуальные действия в соответствии с КоАП ПМР</a:t>
          </a:r>
          <a:endParaRPr lang="ru-RU" sz="1200" kern="1200" dirty="0"/>
        </a:p>
        <a:p>
          <a:pPr marL="114300" lvl="1" indent="-114300" algn="l" defTabSz="533400">
            <a:lnSpc>
              <a:spcPct val="90000"/>
            </a:lnSpc>
            <a:spcBef>
              <a:spcPct val="0"/>
            </a:spcBef>
            <a:spcAft>
              <a:spcPct val="15000"/>
            </a:spcAft>
            <a:buChar char="••"/>
          </a:pPr>
          <a:endParaRPr lang="ru-RU" sz="1200" kern="1200" dirty="0"/>
        </a:p>
      </dsp:txBody>
      <dsp:txXfrm rot="5400000">
        <a:off x="3307368" y="1675959"/>
        <a:ext cx="1227979" cy="678768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B89C32-8684-4013-91C2-3B2B6D8DFCE7}">
      <dsp:nvSpPr>
        <dsp:cNvPr id="0" name=""/>
        <dsp:cNvSpPr/>
      </dsp:nvSpPr>
      <dsp:spPr>
        <a:xfrm>
          <a:off x="1008515" y="2653987"/>
          <a:ext cx="669147" cy="1273656"/>
        </a:xfrm>
        <a:custGeom>
          <a:avLst/>
          <a:gdLst/>
          <a:ahLst/>
          <a:cxnLst/>
          <a:rect l="0" t="0" r="0" b="0"/>
          <a:pathLst>
            <a:path>
              <a:moveTo>
                <a:pt x="0" y="0"/>
              </a:moveTo>
              <a:lnTo>
                <a:pt x="334573" y="0"/>
              </a:lnTo>
              <a:lnTo>
                <a:pt x="334573" y="1273656"/>
              </a:lnTo>
              <a:lnTo>
                <a:pt x="669147" y="12736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307120" y="3254847"/>
        <a:ext cx="71936" cy="71936"/>
      </dsp:txXfrm>
    </dsp:sp>
    <dsp:sp modelId="{4E7B7C52-195D-46F3-A995-5688FA3993BE}">
      <dsp:nvSpPr>
        <dsp:cNvPr id="0" name=""/>
        <dsp:cNvSpPr/>
      </dsp:nvSpPr>
      <dsp:spPr>
        <a:xfrm>
          <a:off x="1008515" y="2608267"/>
          <a:ext cx="669147" cy="91440"/>
        </a:xfrm>
        <a:custGeom>
          <a:avLst/>
          <a:gdLst/>
          <a:ahLst/>
          <a:cxnLst/>
          <a:rect l="0" t="0" r="0" b="0"/>
          <a:pathLst>
            <a:path>
              <a:moveTo>
                <a:pt x="0" y="45720"/>
              </a:moveTo>
              <a:lnTo>
                <a:pt x="334573" y="45720"/>
              </a:lnTo>
              <a:lnTo>
                <a:pt x="334573" y="58732"/>
              </a:lnTo>
              <a:lnTo>
                <a:pt x="669147" y="58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326357" y="2637255"/>
        <a:ext cx="33463" cy="33463"/>
      </dsp:txXfrm>
    </dsp:sp>
    <dsp:sp modelId="{46D467AB-C7AF-4BA1-8B5F-BEE64F048C14}">
      <dsp:nvSpPr>
        <dsp:cNvPr id="0" name=""/>
        <dsp:cNvSpPr/>
      </dsp:nvSpPr>
      <dsp:spPr>
        <a:xfrm>
          <a:off x="1008515" y="1406355"/>
          <a:ext cx="669147" cy="1247631"/>
        </a:xfrm>
        <a:custGeom>
          <a:avLst/>
          <a:gdLst/>
          <a:ahLst/>
          <a:cxnLst/>
          <a:rect l="0" t="0" r="0" b="0"/>
          <a:pathLst>
            <a:path>
              <a:moveTo>
                <a:pt x="0" y="1247631"/>
              </a:moveTo>
              <a:lnTo>
                <a:pt x="334573" y="1247631"/>
              </a:lnTo>
              <a:lnTo>
                <a:pt x="334573" y="0"/>
              </a:lnTo>
              <a:lnTo>
                <a:pt x="66914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307695" y="1994778"/>
        <a:ext cx="70787" cy="70787"/>
      </dsp:txXfrm>
    </dsp:sp>
    <dsp:sp modelId="{B47C6E65-ED8A-4CEF-B60C-781A2948C0FD}">
      <dsp:nvSpPr>
        <dsp:cNvPr id="0" name=""/>
        <dsp:cNvSpPr/>
      </dsp:nvSpPr>
      <dsp:spPr>
        <a:xfrm rot="16200000">
          <a:off x="-2149730" y="2149730"/>
          <a:ext cx="5307975" cy="1008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kern="1200" dirty="0" smtClean="0"/>
            <a:t>Органы власти</a:t>
          </a:r>
          <a:endParaRPr lang="ru-RU" sz="3000" kern="1200" dirty="0"/>
        </a:p>
      </dsp:txBody>
      <dsp:txXfrm rot="16200000">
        <a:off x="-2149730" y="2149730"/>
        <a:ext cx="5307975" cy="1008515"/>
      </dsp:txXfrm>
    </dsp:sp>
    <dsp:sp modelId="{D2AC9023-677B-4B73-A3AB-E3F45360A897}">
      <dsp:nvSpPr>
        <dsp:cNvPr id="0" name=""/>
        <dsp:cNvSpPr/>
      </dsp:nvSpPr>
      <dsp:spPr>
        <a:xfrm>
          <a:off x="1677662" y="902098"/>
          <a:ext cx="6152981" cy="1008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Министерство финансов ПМР  </a:t>
          </a:r>
        </a:p>
        <a:p>
          <a:pPr lvl="0" algn="ctr" defTabSz="889000">
            <a:lnSpc>
              <a:spcPct val="90000"/>
            </a:lnSpc>
            <a:spcBef>
              <a:spcPct val="0"/>
            </a:spcBef>
            <a:spcAft>
              <a:spcPct val="35000"/>
            </a:spcAft>
          </a:pPr>
          <a:r>
            <a:rPr lang="ru-RU" sz="2000" kern="1200" dirty="0" smtClean="0"/>
            <a:t>– по налогам и иным обязательным платежам в РБ и ЕГФСС + санкции во все бюджеты</a:t>
          </a:r>
          <a:endParaRPr lang="ru-RU" sz="2000" kern="1200" dirty="0"/>
        </a:p>
      </dsp:txBody>
      <dsp:txXfrm>
        <a:off x="1677662" y="902098"/>
        <a:ext cx="6152981" cy="1008515"/>
      </dsp:txXfrm>
    </dsp:sp>
    <dsp:sp modelId="{CFDD4552-9E0F-4153-B653-C0EC87BAF023}">
      <dsp:nvSpPr>
        <dsp:cNvPr id="0" name=""/>
        <dsp:cNvSpPr/>
      </dsp:nvSpPr>
      <dsp:spPr>
        <a:xfrm>
          <a:off x="1677662" y="2162742"/>
          <a:ext cx="6172895" cy="1008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t>Государственные администрации городов и районов</a:t>
          </a:r>
        </a:p>
        <a:p>
          <a:pPr lvl="0" algn="ctr" defTabSz="800100">
            <a:lnSpc>
              <a:spcPct val="90000"/>
            </a:lnSpc>
            <a:spcBef>
              <a:spcPct val="0"/>
            </a:spcBef>
            <a:spcAft>
              <a:spcPct val="35000"/>
            </a:spcAft>
          </a:pPr>
          <a:r>
            <a:rPr lang="ru-RU" sz="1800" kern="1200" dirty="0" smtClean="0"/>
            <a:t> – по налогам и иным обязательным платежам в МБ, если бюджет не является дотационным</a:t>
          </a:r>
          <a:endParaRPr lang="ru-RU" sz="1800" kern="1200" dirty="0"/>
        </a:p>
      </dsp:txBody>
      <dsp:txXfrm>
        <a:off x="1677662" y="2162742"/>
        <a:ext cx="6172895" cy="1008515"/>
      </dsp:txXfrm>
    </dsp:sp>
    <dsp:sp modelId="{673F1591-BB5A-4025-A475-83C17E39F69A}">
      <dsp:nvSpPr>
        <dsp:cNvPr id="0" name=""/>
        <dsp:cNvSpPr/>
      </dsp:nvSpPr>
      <dsp:spPr>
        <a:xfrm>
          <a:off x="1677662" y="3423386"/>
          <a:ext cx="6152981" cy="1008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b="1" kern="1200" dirty="0" smtClean="0"/>
            <a:t>ТНИ и суды </a:t>
          </a:r>
        </a:p>
        <a:p>
          <a:pPr lvl="0" algn="ctr" defTabSz="844550">
            <a:lnSpc>
              <a:spcPct val="90000"/>
            </a:lnSpc>
            <a:spcBef>
              <a:spcPct val="0"/>
            </a:spcBef>
            <a:spcAft>
              <a:spcPct val="35000"/>
            </a:spcAft>
          </a:pPr>
          <a:r>
            <a:rPr lang="ru-RU" sz="1900" kern="1200" dirty="0" smtClean="0"/>
            <a:t>– по административным штрафам (отсрочки и рассрочки), в зависимости от того, кто наложил штраф</a:t>
          </a:r>
          <a:endParaRPr lang="ru-RU" sz="1900" kern="1200" dirty="0"/>
        </a:p>
      </dsp:txBody>
      <dsp:txXfrm>
        <a:off x="1677662" y="3423386"/>
        <a:ext cx="6152981" cy="100851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898062-305E-43DA-81F1-0017F9475304}">
      <dsp:nvSpPr>
        <dsp:cNvPr id="0" name=""/>
        <dsp:cNvSpPr/>
      </dsp:nvSpPr>
      <dsp:spPr>
        <a:xfrm>
          <a:off x="-6278061" y="-961074"/>
          <a:ext cx="7478400" cy="7478400"/>
        </a:xfrm>
        <a:prstGeom prst="blockArc">
          <a:avLst>
            <a:gd name="adj1" fmla="val 18900000"/>
            <a:gd name="adj2" fmla="val 2700000"/>
            <a:gd name="adj3" fmla="val 28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31341-88F7-4374-A55D-091FABF18452}">
      <dsp:nvSpPr>
        <dsp:cNvPr id="0" name=""/>
        <dsp:cNvSpPr/>
      </dsp:nvSpPr>
      <dsp:spPr>
        <a:xfrm>
          <a:off x="463926" y="69850"/>
          <a:ext cx="7637065" cy="5049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06" tIns="35560" rIns="35560" bIns="35560" numCol="1" spcCol="1270" anchor="ctr" anchorCtr="0">
          <a:noAutofit/>
        </a:bodyPr>
        <a:lstStyle/>
        <a:p>
          <a:pPr lvl="0" algn="l" defTabSz="622300">
            <a:lnSpc>
              <a:spcPct val="90000"/>
            </a:lnSpc>
            <a:spcBef>
              <a:spcPct val="0"/>
            </a:spcBef>
            <a:spcAft>
              <a:spcPct val="35000"/>
            </a:spcAft>
          </a:pPr>
          <a:r>
            <a:rPr lang="ru-RU" sz="1400" kern="1200" dirty="0" smtClean="0"/>
            <a:t>а) заявление о предоставлении льготы с указанием вида деятельности в произвольной форме;</a:t>
          </a:r>
          <a:endParaRPr lang="ru-RU" sz="1400" kern="1200" dirty="0"/>
        </a:p>
      </dsp:txBody>
      <dsp:txXfrm>
        <a:off x="463926" y="69850"/>
        <a:ext cx="7637065" cy="504952"/>
      </dsp:txXfrm>
    </dsp:sp>
    <dsp:sp modelId="{983A2DE6-89FC-4656-B3FF-AC2971DB34AD}">
      <dsp:nvSpPr>
        <dsp:cNvPr id="0" name=""/>
        <dsp:cNvSpPr/>
      </dsp:nvSpPr>
      <dsp:spPr>
        <a:xfrm>
          <a:off x="74175" y="189468"/>
          <a:ext cx="631190" cy="6311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860B39-1940-4B62-A9EB-D4F1A0A29524}">
      <dsp:nvSpPr>
        <dsp:cNvPr id="0" name=""/>
        <dsp:cNvSpPr/>
      </dsp:nvSpPr>
      <dsp:spPr>
        <a:xfrm>
          <a:off x="921217" y="603248"/>
          <a:ext cx="7179785" cy="11669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06" tIns="35560" rIns="35560" bIns="35560" numCol="1" spcCol="1270" anchor="ctr" anchorCtr="0">
          <a:noAutofit/>
        </a:bodyPr>
        <a:lstStyle/>
        <a:p>
          <a:pPr lvl="0" algn="l" defTabSz="622300">
            <a:lnSpc>
              <a:spcPct val="90000"/>
            </a:lnSpc>
            <a:spcBef>
              <a:spcPct val="0"/>
            </a:spcBef>
            <a:spcAft>
              <a:spcPct val="35000"/>
            </a:spcAft>
          </a:pPr>
          <a:r>
            <a:rPr lang="ru-RU" sz="1400" kern="1200" dirty="0" smtClean="0"/>
            <a:t>б) заключение заинтересованных отраслевых министерств и ведомств – по государственным унитарным, казенным предприятиям, государственным учреждениям; заключение заинтересованных государственных администраций городов и районов – по муниципальным унитарным предприятиям, муниципальным учреждениям;</a:t>
          </a:r>
          <a:endParaRPr lang="ru-RU" sz="1400" kern="1200" dirty="0"/>
        </a:p>
      </dsp:txBody>
      <dsp:txXfrm>
        <a:off x="921217" y="603248"/>
        <a:ext cx="7179785" cy="1166969"/>
      </dsp:txXfrm>
    </dsp:sp>
    <dsp:sp modelId="{45A834B6-FAEA-4585-A14F-367704C5FDB3}">
      <dsp:nvSpPr>
        <dsp:cNvPr id="0" name=""/>
        <dsp:cNvSpPr/>
      </dsp:nvSpPr>
      <dsp:spPr>
        <a:xfrm>
          <a:off x="531455" y="947340"/>
          <a:ext cx="631190" cy="6311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EB6E62-00D9-4B9C-B8D4-7EBCD84F96E9}">
      <dsp:nvSpPr>
        <dsp:cNvPr id="0" name=""/>
        <dsp:cNvSpPr/>
      </dsp:nvSpPr>
      <dsp:spPr>
        <a:xfrm>
          <a:off x="1144132" y="1670050"/>
          <a:ext cx="6929198" cy="975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06" tIns="35560" rIns="35560" bIns="35560" numCol="1" spcCol="1270" anchor="ctr" anchorCtr="0">
          <a:noAutofit/>
        </a:bodyPr>
        <a:lstStyle/>
        <a:p>
          <a:pPr lvl="0" algn="l" defTabSz="622300">
            <a:lnSpc>
              <a:spcPct val="90000"/>
            </a:lnSpc>
            <a:spcBef>
              <a:spcPct val="0"/>
            </a:spcBef>
            <a:spcAft>
              <a:spcPct val="35000"/>
            </a:spcAft>
          </a:pPr>
          <a:r>
            <a:rPr lang="ru-RU" sz="1400" kern="1200" dirty="0" smtClean="0"/>
            <a:t>в) Баланс исполнения сметы расходов (форма № 1) и Отчет об исполнении сметы расходов организации (форма № 2с), утвержденные Приказом Министерства экономического развития Приднестровской Молдавской Республики от 15 ноября 2013 года № 186 – по бюджетным организациям;</a:t>
          </a:r>
          <a:endParaRPr lang="ru-RU" sz="1400" kern="1200" dirty="0"/>
        </a:p>
      </dsp:txBody>
      <dsp:txXfrm>
        <a:off x="1144132" y="1670050"/>
        <a:ext cx="6929198" cy="975996"/>
      </dsp:txXfrm>
    </dsp:sp>
    <dsp:sp modelId="{6BFE30A7-9690-4C4C-BBAB-75A3194FEED4}">
      <dsp:nvSpPr>
        <dsp:cNvPr id="0" name=""/>
        <dsp:cNvSpPr/>
      </dsp:nvSpPr>
      <dsp:spPr>
        <a:xfrm>
          <a:off x="782042" y="1704657"/>
          <a:ext cx="631190" cy="6311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EC6C2-6117-4683-9643-6B42FCEAA187}">
      <dsp:nvSpPr>
        <dsp:cNvPr id="0" name=""/>
        <dsp:cNvSpPr/>
      </dsp:nvSpPr>
      <dsp:spPr>
        <a:xfrm>
          <a:off x="1251823" y="2660650"/>
          <a:ext cx="6849188" cy="84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06" tIns="35560" rIns="35560" bIns="35560" numCol="1" spcCol="1270" anchor="ctr" anchorCtr="0">
          <a:noAutofit/>
        </a:bodyPr>
        <a:lstStyle/>
        <a:p>
          <a:pPr lvl="0" algn="l" defTabSz="622300">
            <a:lnSpc>
              <a:spcPct val="90000"/>
            </a:lnSpc>
            <a:spcBef>
              <a:spcPct val="0"/>
            </a:spcBef>
            <a:spcAft>
              <a:spcPct val="35000"/>
            </a:spcAft>
          </a:pPr>
          <a:r>
            <a:rPr lang="ru-RU" sz="1400" kern="1200" dirty="0" smtClean="0"/>
            <a:t>г) расшифровка дебиторской и кредиторской задолженности по основным группам, а также информация о полученных доходах (выручке) от инвестиционной и финансовой деятельности, а также о сумме чистой прибыли (убытка) по состоянию на 1 число месяца, в котором подается заявление;</a:t>
          </a:r>
          <a:endParaRPr lang="ru-RU" sz="1400" kern="1200" dirty="0"/>
        </a:p>
      </dsp:txBody>
      <dsp:txXfrm>
        <a:off x="1251823" y="2660650"/>
        <a:ext cx="6849188" cy="844547"/>
      </dsp:txXfrm>
    </dsp:sp>
    <dsp:sp modelId="{95DA6A6A-4BD5-4D10-8100-A0E220DD143C}">
      <dsp:nvSpPr>
        <dsp:cNvPr id="0" name=""/>
        <dsp:cNvSpPr/>
      </dsp:nvSpPr>
      <dsp:spPr>
        <a:xfrm>
          <a:off x="862052" y="2462529"/>
          <a:ext cx="631190" cy="6311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5EA9E-26F3-4E1E-97CA-CAC7C577B7A2}">
      <dsp:nvSpPr>
        <dsp:cNvPr id="0" name=""/>
        <dsp:cNvSpPr/>
      </dsp:nvSpPr>
      <dsp:spPr>
        <a:xfrm>
          <a:off x="1151061" y="3575050"/>
          <a:ext cx="6929198" cy="5049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06" tIns="33020" rIns="33020" bIns="33020" numCol="1" spcCol="1270" anchor="ctr" anchorCtr="0">
          <a:noAutofit/>
        </a:bodyPr>
        <a:lstStyle/>
        <a:p>
          <a:pPr lvl="0" algn="l" defTabSz="577850">
            <a:lnSpc>
              <a:spcPct val="90000"/>
            </a:lnSpc>
            <a:spcBef>
              <a:spcPct val="0"/>
            </a:spcBef>
            <a:spcAft>
              <a:spcPct val="35000"/>
            </a:spcAft>
          </a:pPr>
          <a:r>
            <a:rPr lang="ru-RU" sz="1300" kern="1200" smtClean="0"/>
            <a:t>д) анализ финансово - хозяйственной деятельности организации за последний отчетный период;</a:t>
          </a:r>
          <a:endParaRPr lang="ru-RU" sz="1300" kern="1200"/>
        </a:p>
      </dsp:txBody>
      <dsp:txXfrm>
        <a:off x="1151061" y="3575050"/>
        <a:ext cx="6929198" cy="504952"/>
      </dsp:txXfrm>
    </dsp:sp>
    <dsp:sp modelId="{7EA20EDF-8890-4EE1-8112-EEAAF945BB40}">
      <dsp:nvSpPr>
        <dsp:cNvPr id="0" name=""/>
        <dsp:cNvSpPr/>
      </dsp:nvSpPr>
      <dsp:spPr>
        <a:xfrm>
          <a:off x="782042" y="3220402"/>
          <a:ext cx="631190" cy="6311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E910B-7482-45FE-A10D-5E5E5CA6B1AF}">
      <dsp:nvSpPr>
        <dsp:cNvPr id="0" name=""/>
        <dsp:cNvSpPr/>
      </dsp:nvSpPr>
      <dsp:spPr>
        <a:xfrm>
          <a:off x="921217" y="4184648"/>
          <a:ext cx="7179785" cy="5049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06" tIns="33020" rIns="33020" bIns="33020" numCol="1" spcCol="1270" anchor="ctr" anchorCtr="0">
          <a:noAutofit/>
        </a:bodyPr>
        <a:lstStyle/>
        <a:p>
          <a:pPr lvl="0" algn="l" defTabSz="577850">
            <a:lnSpc>
              <a:spcPct val="90000"/>
            </a:lnSpc>
            <a:spcBef>
              <a:spcPct val="0"/>
            </a:spcBef>
            <a:spcAft>
              <a:spcPct val="35000"/>
            </a:spcAft>
          </a:pPr>
          <a:r>
            <a:rPr lang="ru-RU" sz="1300" kern="1200" smtClean="0"/>
            <a:t>е) обоснование значительного ухудшения финансового (материального) положения организации;</a:t>
          </a:r>
          <a:endParaRPr lang="ru-RU" sz="1300" kern="1200"/>
        </a:p>
      </dsp:txBody>
      <dsp:txXfrm>
        <a:off x="921217" y="4184648"/>
        <a:ext cx="7179785" cy="504952"/>
      </dsp:txXfrm>
    </dsp:sp>
    <dsp:sp modelId="{7610C93B-A876-4141-B27D-C2FAC85397CC}">
      <dsp:nvSpPr>
        <dsp:cNvPr id="0" name=""/>
        <dsp:cNvSpPr/>
      </dsp:nvSpPr>
      <dsp:spPr>
        <a:xfrm>
          <a:off x="531455" y="3977719"/>
          <a:ext cx="631190" cy="6311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1E3AD-2F76-4833-91B2-CD8FB1177C87}">
      <dsp:nvSpPr>
        <dsp:cNvPr id="0" name=""/>
        <dsp:cNvSpPr/>
      </dsp:nvSpPr>
      <dsp:spPr>
        <a:xfrm>
          <a:off x="389770" y="4798710"/>
          <a:ext cx="7637065" cy="5049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06" tIns="33020" rIns="33020" bIns="33020" numCol="1" spcCol="1270" anchor="ctr" anchorCtr="0">
          <a:noAutofit/>
        </a:bodyPr>
        <a:lstStyle/>
        <a:p>
          <a:pPr lvl="0" algn="l" defTabSz="577850">
            <a:lnSpc>
              <a:spcPct val="90000"/>
            </a:lnSpc>
            <a:spcBef>
              <a:spcPct val="0"/>
            </a:spcBef>
            <a:spcAft>
              <a:spcPct val="35000"/>
            </a:spcAft>
          </a:pPr>
          <a:r>
            <a:rPr lang="ru-RU" sz="1300" kern="1200" smtClean="0"/>
            <a:t>ж) документ, подтверждающий уплату административного штрафа, примененного к организации или должностному лицу за нарушение действующего законодательства (при наличии);</a:t>
          </a:r>
          <a:endParaRPr lang="ru-RU" sz="1300" kern="1200"/>
        </a:p>
      </dsp:txBody>
      <dsp:txXfrm>
        <a:off x="389770" y="4798710"/>
        <a:ext cx="7637065" cy="504952"/>
      </dsp:txXfrm>
    </dsp:sp>
    <dsp:sp modelId="{7101A206-7C54-41BA-9814-0D2C3B34F8F2}">
      <dsp:nvSpPr>
        <dsp:cNvPr id="0" name=""/>
        <dsp:cNvSpPr/>
      </dsp:nvSpPr>
      <dsp:spPr>
        <a:xfrm>
          <a:off x="74175" y="4735591"/>
          <a:ext cx="631190" cy="6311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B8995-81EC-4889-AA32-02933CDE5FD4}" type="datetimeFigureOut">
              <a:rPr lang="ru-RU" smtClean="0"/>
              <a:pPr/>
              <a:t>01.12.2020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BCABD-9933-4100-99B8-5DA2D4573D13}" type="slidenum">
              <a:rPr lang="ru-RU" smtClean="0"/>
              <a:pPr/>
              <a:t>‹#›</a:t>
            </a:fld>
            <a:endParaRPr lang="ru-RU"/>
          </a:p>
        </p:txBody>
      </p:sp>
    </p:spTree>
    <p:extLst>
      <p:ext uri="{BB962C8B-B14F-4D97-AF65-F5344CB8AC3E}">
        <p14:creationId xmlns:p14="http://schemas.microsoft.com/office/powerpoint/2010/main" xmlns="" val="3538343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CBCABD-9933-4100-99B8-5DA2D4573D13}" type="slidenum">
              <a:rPr lang="ru-RU" smtClean="0"/>
              <a:pPr/>
              <a:t>17</a:t>
            </a:fld>
            <a:endParaRPr lang="ru-RU"/>
          </a:p>
        </p:txBody>
      </p:sp>
    </p:spTree>
    <p:extLst>
      <p:ext uri="{BB962C8B-B14F-4D97-AF65-F5344CB8AC3E}">
        <p14:creationId xmlns:p14="http://schemas.microsoft.com/office/powerpoint/2010/main" xmlns="" val="353761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01.12.2020</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B19B0651-EE4F-4900-A07F-96A6BFA9D0F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01.12.2020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01.12.2020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4C71EC6-210F-42DE-9C53-41977AD35B3D}" type="datetimeFigureOut">
              <a:rPr lang="ru-RU" smtClean="0"/>
              <a:pPr/>
              <a:t>01.12.2020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pPr/>
              <a:t>01.12.2020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emf"/><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bendery@minfin-pmr.org" TargetMode="External"/><Relationship Id="rId2" Type="http://schemas.openxmlformats.org/officeDocument/2006/relationships/hyperlink" Target="mailto:tiraspol@minfin-pmr.or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mailto:grig@minfin-pmr.org" TargetMode="External"/><Relationship Id="rId4" Type="http://schemas.openxmlformats.org/officeDocument/2006/relationships/hyperlink" Target="mailto:slob@minfin-pmr.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87553" y="4572000"/>
            <a:ext cx="7406640" cy="2760712"/>
          </a:xfrm>
        </p:spPr>
        <p:txBody>
          <a:bodyPr>
            <a:normAutofit/>
          </a:bodyPr>
          <a:lstStyle/>
          <a:p>
            <a:pPr algn="ctr"/>
            <a:r>
              <a:rPr lang="ru-RU" sz="3400" b="1" dirty="0" smtClean="0"/>
              <a:t>Досудебное урегулирование налоговых споров</a:t>
            </a:r>
            <a:endParaRPr lang="ru-RU" sz="3400" b="1"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80873" y="868604"/>
            <a:ext cx="7620000" cy="5076825"/>
          </a:xfrm>
          <a:prstGeom prst="rect">
            <a:avLst/>
          </a:prstGeom>
        </p:spPr>
      </p:pic>
    </p:spTree>
    <p:extLst>
      <p:ext uri="{BB962C8B-B14F-4D97-AF65-F5344CB8AC3E}">
        <p14:creationId xmlns:p14="http://schemas.microsoft.com/office/powerpoint/2010/main" xmlns="" val="915247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90600" y="1726852"/>
            <a:ext cx="7543800" cy="5131148"/>
          </a:xfrm>
          <a:prstGeom prst="rect">
            <a:avLst/>
          </a:prstGeom>
        </p:spPr>
        <p:txBody>
          <a:bodyPr wrap="square">
            <a:spAutoFit/>
          </a:bodyPr>
          <a:lstStyle/>
          <a:p>
            <a:pPr algn="just">
              <a:lnSpc>
                <a:spcPct val="107000"/>
              </a:lnSpc>
              <a:spcAft>
                <a:spcPts val="0"/>
              </a:spcAft>
            </a:pPr>
            <a:r>
              <a:rPr lang="ru-RU"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Жалобы </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(заявления) юридических лиц и физических лиц на действия (бездействие) должностных лиц налогового органа, на принятые ими ненормативные правовые акты, подаются:</a:t>
            </a:r>
          </a:p>
          <a:p>
            <a:pPr algn="just">
              <a:lnSpc>
                <a:spcPct val="107000"/>
              </a:lnSpc>
              <a:spcAft>
                <a:spcPts val="0"/>
              </a:spcAft>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а) </a:t>
            </a: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территориальный налоговый орган </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 городу и району, которому указанные должностные лица подчинены - не позднее 3 (трех) месяцев с момента, когда заявителю стало известно о нарушении его прав, и не позднее 1 (одного) месяца со дня получения письменного или устного уведомления органа власти или должностного лица об отказе заявителю в удовлетворении требований, содержащихся в обращении, за исключением случаев, когда законодательством Приднестровской Молдавской Республики предусмотрены иные сроки рассмотрения жалоб (заявлений);</a:t>
            </a:r>
          </a:p>
          <a:p>
            <a:pPr algn="just">
              <a:lnSpc>
                <a:spcPct val="107000"/>
              </a:lnSpc>
              <a:spcAft>
                <a:spcPts val="0"/>
              </a:spcAft>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б) в республиканский исполнительный орган государственной власти, в ведении которого находятся вопросы организации и обеспечения сбора налогов, сборов и иных обязательных платежей (</a:t>
            </a: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Министерство финансов Приднестровской Молдавской Республики</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 случае несогласия с решением территориального налогового органа по жалобе (заявлению)) - в течение 1 (одного) месяца после вынесенного территориальным налоговым органом решения по жалобе (заявлению).</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cstate="print"/>
          <a:stretch>
            <a:fillRect/>
          </a:stretch>
        </p:blipFill>
        <p:spPr>
          <a:xfrm>
            <a:off x="0" y="27709"/>
            <a:ext cx="2819400" cy="1627029"/>
          </a:xfrm>
          <a:prstGeom prst="rect">
            <a:avLst/>
          </a:prstGeom>
        </p:spPr>
      </p:pic>
      <p:sp>
        <p:nvSpPr>
          <p:cNvPr id="7" name="Заголовок 6"/>
          <p:cNvSpPr>
            <a:spLocks noGrp="1"/>
          </p:cNvSpPr>
          <p:nvPr>
            <p:ph type="ctrTitle"/>
          </p:nvPr>
        </p:nvSpPr>
        <p:spPr>
          <a:xfrm>
            <a:off x="2057400" y="609600"/>
            <a:ext cx="7086600" cy="630702"/>
          </a:xfrm>
        </p:spPr>
        <p:txBody>
          <a:bodyPr>
            <a:normAutofit fontScale="90000"/>
          </a:bodyPr>
          <a:lstStyle/>
          <a:p>
            <a:pPr algn="r"/>
            <a:r>
              <a:rPr lang="ru-RU" dirty="0" smtClean="0"/>
              <a:t>Подача жалобы (заявления)</a:t>
            </a:r>
            <a:endParaRPr lang="ru-RU" dirty="0"/>
          </a:p>
        </p:txBody>
      </p:sp>
    </p:spTree>
    <p:extLst>
      <p:ext uri="{BB962C8B-B14F-4D97-AF65-F5344CB8AC3E}">
        <p14:creationId xmlns:p14="http://schemas.microsoft.com/office/powerpoint/2010/main" xmlns="" val="3105685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sz="2800" dirty="0" smtClean="0"/>
              <a:t>               Определение даты подачи жалобы</a:t>
            </a:r>
            <a:endParaRPr lang="ru-RU" sz="2800" dirty="0"/>
          </a:p>
        </p:txBody>
      </p:sp>
      <p:pic>
        <p:nvPicPr>
          <p:cNvPr id="4" name="Рисунок 3"/>
          <p:cNvPicPr>
            <a:picLocks noChangeAspect="1"/>
          </p:cNvPicPr>
          <p:nvPr/>
        </p:nvPicPr>
        <p:blipFill>
          <a:blip r:embed="rId2" cstate="print"/>
          <a:stretch>
            <a:fillRect/>
          </a:stretch>
        </p:blipFill>
        <p:spPr>
          <a:xfrm>
            <a:off x="990600" y="0"/>
            <a:ext cx="2095500" cy="1638300"/>
          </a:xfrm>
          <a:prstGeom prst="rect">
            <a:avLst/>
          </a:prstGeom>
        </p:spPr>
      </p:pic>
      <p:graphicFrame>
        <p:nvGraphicFramePr>
          <p:cNvPr id="8" name="Объект 7"/>
          <p:cNvGraphicFramePr>
            <a:graphicFrameLocks noGrp="1"/>
          </p:cNvGraphicFramePr>
          <p:nvPr>
            <p:ph idx="1"/>
            <p:extLst>
              <p:ext uri="{D42A27DB-BD31-4B8C-83A1-F6EECF244321}">
                <p14:modId xmlns:p14="http://schemas.microsoft.com/office/powerpoint/2010/main" xmlns="" val="2938711065"/>
              </p:ext>
            </p:extLst>
          </p:nvPr>
        </p:nvGraphicFramePr>
        <p:xfrm>
          <a:off x="1219200" y="1697038"/>
          <a:ext cx="7497763"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8364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2130" y="-1675521"/>
            <a:ext cx="714380" cy="812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6724" y="-661363"/>
            <a:ext cx="688974" cy="661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Заголовок 1"/>
          <p:cNvSpPr txBox="1">
            <a:spLocks/>
          </p:cNvSpPr>
          <p:nvPr/>
        </p:nvSpPr>
        <p:spPr>
          <a:xfrm>
            <a:off x="0" y="-27384"/>
            <a:ext cx="9144000" cy="936104"/>
          </a:xfrm>
          <a:prstGeom prst="rect">
            <a:avLst/>
          </a:prstGeom>
          <a:solidFill>
            <a:schemeClr val="tx2">
              <a:lumMod val="7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Срок</a:t>
            </a:r>
            <a:r>
              <a:rPr kumimoji="0" lang="ru-RU" sz="2800" b="1" i="0" u="none" strike="noStrike" kern="1200" cap="none" spc="0" normalizeH="0" noProof="0" dirty="0" smtClean="0">
                <a:ln>
                  <a:noFill/>
                </a:ln>
                <a:solidFill>
                  <a:schemeClr val="bg1"/>
                </a:solidFill>
                <a:effectLst/>
                <a:uLnTx/>
                <a:uFillTx/>
                <a:latin typeface="Arial" pitchFamily="34" charset="0"/>
                <a:ea typeface="+mj-ea"/>
                <a:cs typeface="Arial" pitchFamily="34" charset="0"/>
              </a:rPr>
              <a:t> рассмотрения жалобы (заявления)</a:t>
            </a:r>
            <a:endParaRPr kumimoji="0" lang="ru-RU"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Прямоугольник 7"/>
          <p:cNvSpPr/>
          <p:nvPr/>
        </p:nvSpPr>
        <p:spPr>
          <a:xfrm>
            <a:off x="-4643502" y="-2506056"/>
            <a:ext cx="8143932" cy="615553"/>
          </a:xfrm>
          <a:prstGeom prst="rect">
            <a:avLst/>
          </a:prstGeom>
        </p:spPr>
        <p:txBody>
          <a:bodyPr wrap="square">
            <a:spAutoFit/>
          </a:bodyPr>
          <a:lstStyle/>
          <a:p>
            <a:pPr lvl="0" algn="just"/>
            <a:r>
              <a:rPr lang="ru-RU" sz="1600" b="1" dirty="0" smtClean="0">
                <a:latin typeface="Arial" pitchFamily="34" charset="0"/>
                <a:cs typeface="Arial" pitchFamily="34" charset="0"/>
              </a:rPr>
              <a:t>Жалоба подается в течение 30-ти рабочих дней со дня, следующего за днем вручения уведомления</a:t>
            </a:r>
            <a:r>
              <a:rPr lang="ru-RU" b="1" dirty="0" smtClean="0">
                <a:latin typeface="Arial" pitchFamily="34" charset="0"/>
                <a:cs typeface="Arial" pitchFamily="34" charset="0"/>
              </a:rPr>
              <a:t>. </a:t>
            </a:r>
          </a:p>
        </p:txBody>
      </p:sp>
      <p:sp>
        <p:nvSpPr>
          <p:cNvPr id="9" name="Прямоугольник 8"/>
          <p:cNvSpPr/>
          <p:nvPr/>
        </p:nvSpPr>
        <p:spPr>
          <a:xfrm>
            <a:off x="-4429156" y="-2071726"/>
            <a:ext cx="4429156" cy="1323439"/>
          </a:xfrm>
          <a:prstGeom prst="rect">
            <a:avLst/>
          </a:prstGeom>
        </p:spPr>
        <p:txBody>
          <a:bodyPr wrap="square">
            <a:spAutoFit/>
          </a:bodyPr>
          <a:lstStyle/>
          <a:p>
            <a:pPr lvl="0"/>
            <a:r>
              <a:rPr lang="ru-RU" sz="1600" b="1" dirty="0" smtClean="0">
                <a:latin typeface="Arial" pitchFamily="34" charset="0"/>
                <a:cs typeface="Arial" pitchFamily="34" charset="0"/>
              </a:rPr>
              <a:t>Датой подачи жалобы являются:</a:t>
            </a:r>
          </a:p>
          <a:p>
            <a:pPr lvl="0"/>
            <a:endParaRPr lang="ru-RU" sz="1600" dirty="0" smtClean="0">
              <a:solidFill>
                <a:prstClr val="black"/>
              </a:solidFill>
            </a:endParaRPr>
          </a:p>
          <a:p>
            <a:pPr lvl="0"/>
            <a:endParaRPr lang="ru-RU" sz="1600" dirty="0" smtClean="0">
              <a:solidFill>
                <a:prstClr val="black"/>
              </a:solidFill>
            </a:endParaRPr>
          </a:p>
          <a:p>
            <a:pPr lvl="0"/>
            <a:endParaRPr lang="ru-RU" sz="1600" dirty="0" smtClean="0">
              <a:solidFill>
                <a:prstClr val="black"/>
              </a:solidFill>
            </a:endParaRPr>
          </a:p>
          <a:p>
            <a:pPr lvl="0"/>
            <a:endParaRPr lang="ru-RU" sz="1600" dirty="0">
              <a:solidFill>
                <a:prstClr val="black"/>
              </a:solidFill>
            </a:endParaRPr>
          </a:p>
        </p:txBody>
      </p:sp>
      <p:pic>
        <p:nvPicPr>
          <p:cNvPr id="15"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28575"/>
            <a:ext cx="1000132" cy="1000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4876800" y="1160110"/>
            <a:ext cx="4114800" cy="5668539"/>
          </a:xfrm>
          <a:prstGeom prst="rect">
            <a:avLst/>
          </a:prstGeom>
        </p:spPr>
        <p:txBody>
          <a:bodyPr wrap="square">
            <a:spAutoFit/>
          </a:bodyPr>
          <a:lstStyle/>
          <a:p>
            <a:pPr algn="just">
              <a:lnSpc>
                <a:spcPct val="107000"/>
              </a:lnSpc>
              <a:spcAft>
                <a:spcPts val="0"/>
              </a:spcAft>
            </a:pP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Жалобы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(заявления) на действия (бездействие) должностных лиц налогового органа, на принятые ими ненормативные правовые акты рассматриваются и решения по ним принимаются не позднее </a:t>
            </a:r>
            <a:r>
              <a:rPr lang="ru-RU"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 (десяти) календарных дней со дня поступления жалобы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(заявления), а </a:t>
            </a:r>
            <a:r>
              <a:rPr lang="ru-RU" sz="20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случае необходимости получения дополнительных документов (информации),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необходимых (необходимой) для рассмотрения жалобы (заявления), - не позднее </a:t>
            </a:r>
            <a:r>
              <a:rPr lang="ru-RU"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15 (пятнадцати) календарных дней со дня поступления жалобы (заявления).</a:t>
            </a:r>
          </a:p>
        </p:txBody>
      </p:sp>
      <p:pic>
        <p:nvPicPr>
          <p:cNvPr id="4" name="Рисунок 3"/>
          <p:cNvPicPr>
            <a:picLocks noChangeAspect="1"/>
          </p:cNvPicPr>
          <p:nvPr/>
        </p:nvPicPr>
        <p:blipFill>
          <a:blip r:embed="rId5" cstate="print"/>
          <a:stretch>
            <a:fillRect/>
          </a:stretch>
        </p:blipFill>
        <p:spPr>
          <a:xfrm>
            <a:off x="28793" y="908720"/>
            <a:ext cx="4695607" cy="5785144"/>
          </a:xfrm>
          <a:prstGeom prst="rect">
            <a:avLst/>
          </a:prstGeom>
        </p:spPr>
      </p:pic>
    </p:spTree>
    <p:extLst>
      <p:ext uri="{BB962C8B-B14F-4D97-AF65-F5344CB8AC3E}">
        <p14:creationId xmlns:p14="http://schemas.microsoft.com/office/powerpoint/2010/main" xmlns="" val="4231870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0" y="-27384"/>
            <a:ext cx="9144000" cy="936104"/>
          </a:xfrm>
          <a:prstGeom prst="rect">
            <a:avLst/>
          </a:prstGeom>
          <a:solidFill>
            <a:schemeClr val="tx2">
              <a:lumMod val="75000"/>
            </a:schemeClr>
          </a:solidFill>
        </p:spPr>
        <p:txBody>
          <a:bodyPr vert="horz" lIns="91440" tIns="45720" rIns="91440" bIns="45720" rtlCol="0" anchor="ctr">
            <a:noAutofit/>
          </a:bodyPr>
          <a:lstStyle/>
          <a:p>
            <a:pPr algn="ctr">
              <a:spcBef>
                <a:spcPct val="0"/>
              </a:spcBef>
            </a:pPr>
            <a:r>
              <a:rPr lang="ru-RU" sz="2800" b="1" dirty="0" smtClean="0">
                <a:solidFill>
                  <a:schemeClr val="bg1"/>
                </a:solidFill>
                <a:latin typeface="Arial" pitchFamily="34" charset="0"/>
                <a:ea typeface="+mj-ea"/>
                <a:cs typeface="Arial" pitchFamily="34" charset="0"/>
              </a:rPr>
              <a:t>Итоги рассмотрения жалобы (заявления)</a:t>
            </a:r>
            <a:endParaRPr lang="ru-RU" sz="2800" b="1" dirty="0">
              <a:solidFill>
                <a:schemeClr val="bg1"/>
              </a:solidFill>
              <a:latin typeface="Arial" pitchFamily="34" charset="0"/>
              <a:ea typeface="+mj-ea"/>
              <a:cs typeface="Arial" pitchFamily="34" charset="0"/>
            </a:endParaRPr>
          </a:p>
        </p:txBody>
      </p:sp>
      <p:sp>
        <p:nvSpPr>
          <p:cNvPr id="10" name="Прямоугольник 9"/>
          <p:cNvSpPr/>
          <p:nvPr/>
        </p:nvSpPr>
        <p:spPr>
          <a:xfrm>
            <a:off x="71406" y="3164694"/>
            <a:ext cx="2519394" cy="1622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400" dirty="0"/>
              <a:t>о полном удовлетворении жалобы (заявления), выражающемся в отмене обжалуемого ненормативного правового акта, восстановлении нарушенного права заявителя;</a:t>
            </a:r>
            <a:endParaRPr lang="ru-RU" sz="1400" dirty="0">
              <a:latin typeface="Arial" pitchFamily="34" charset="0"/>
              <a:cs typeface="Arial" pitchFamily="34" charset="0"/>
            </a:endParaRPr>
          </a:p>
        </p:txBody>
      </p:sp>
      <p:sp>
        <p:nvSpPr>
          <p:cNvPr id="15" name="Прямоугольник 14"/>
          <p:cNvSpPr/>
          <p:nvPr/>
        </p:nvSpPr>
        <p:spPr>
          <a:xfrm>
            <a:off x="5242420" y="3157770"/>
            <a:ext cx="2566127" cy="1700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ru-RU" sz="1400" dirty="0"/>
              <a:t>о частичном удовлетворении жалобы, выражающемся в отмене или изменении обжалуемого ненормативного правового акта в части или оставлении его без изменений в части;</a:t>
            </a:r>
          </a:p>
          <a:p>
            <a:pPr lvl="0" algn="just"/>
            <a:endParaRPr lang="ru-RU" sz="1400" dirty="0">
              <a:latin typeface="Arial" pitchFamily="34" charset="0"/>
              <a:cs typeface="Arial" pitchFamily="34" charset="0"/>
            </a:endParaRPr>
          </a:p>
        </p:txBody>
      </p:sp>
      <p:sp>
        <p:nvSpPr>
          <p:cNvPr id="16" name="Ромб 15"/>
          <p:cNvSpPr/>
          <p:nvPr/>
        </p:nvSpPr>
        <p:spPr>
          <a:xfrm>
            <a:off x="3606505" y="1891562"/>
            <a:ext cx="1928826" cy="128588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dirty="0" smtClean="0"/>
              <a:t>Решение</a:t>
            </a:r>
          </a:p>
        </p:txBody>
      </p:sp>
      <p:sp>
        <p:nvSpPr>
          <p:cNvPr id="17" name="Стрелка углом вверх 16"/>
          <p:cNvSpPr/>
          <p:nvPr/>
        </p:nvSpPr>
        <p:spPr>
          <a:xfrm rot="10800000">
            <a:off x="1447800" y="2522241"/>
            <a:ext cx="1933580" cy="500066"/>
          </a:xfrm>
          <a:prstGeom prst="ben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Стрелка углом вверх 17"/>
          <p:cNvSpPr/>
          <p:nvPr/>
        </p:nvSpPr>
        <p:spPr>
          <a:xfrm flipV="1">
            <a:off x="5670400" y="2538337"/>
            <a:ext cx="2864000" cy="500066"/>
          </a:xfrm>
          <a:prstGeom prst="ben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TextBox 42"/>
          <p:cNvSpPr txBox="1">
            <a:spLocks noChangeArrowheads="1"/>
          </p:cNvSpPr>
          <p:nvPr/>
        </p:nvSpPr>
        <p:spPr bwMode="auto">
          <a:xfrm>
            <a:off x="1086776" y="4929198"/>
            <a:ext cx="7828624" cy="1877437"/>
          </a:xfrm>
          <a:prstGeom prst="rect">
            <a:avLst/>
          </a:prstGeom>
          <a:solidFill>
            <a:schemeClr val="bg1"/>
          </a:solidFill>
          <a:ln w="28575">
            <a:solidFill>
              <a:srgbClr val="FF0000"/>
            </a:solidFill>
            <a:miter lim="800000"/>
            <a:headEnd/>
            <a:tailEnd/>
          </a:ln>
        </p:spPr>
        <p:txBody>
          <a:bodyPr wrap="square">
            <a:spAutoFit/>
          </a:bodyPr>
          <a:lstStyle/>
          <a:p>
            <a:pPr marL="342900" indent="-342900" algn="just">
              <a:buFont typeface="Wingdings" pitchFamily="2" charset="2"/>
              <a:buChar char="Ø"/>
            </a:pPr>
            <a:endParaRPr lang="ru-RU" sz="800" dirty="0" smtClean="0">
              <a:solidFill>
                <a:srgbClr val="FF0000"/>
              </a:solidFill>
              <a:latin typeface="Arial" pitchFamily="34" charset="0"/>
              <a:cs typeface="Arial" pitchFamily="34" charset="0"/>
            </a:endParaRPr>
          </a:p>
          <a:p>
            <a:pPr algn="just"/>
            <a:r>
              <a:rPr lang="ru-RU" dirty="0" smtClean="0">
                <a:solidFill>
                  <a:srgbClr val="FF0000"/>
                </a:solidFill>
              </a:rPr>
              <a:t>       Решение </a:t>
            </a:r>
            <a:r>
              <a:rPr lang="ru-RU" dirty="0">
                <a:solidFill>
                  <a:srgbClr val="FF0000"/>
                </a:solidFill>
              </a:rPr>
              <a:t>по жалобе должно быть мотивированным со ссылкой на конкретные нормативные правовые акты Приднестровской Молдавской Республики, содержать указание на восстановление нарушенного права заявителя, об отмене или изменении обжалуемого ненормативного правового акта, принятого органом власти или должностным лицом, а также о порядке обжалования принятого ненормативного правового акта.</a:t>
            </a:r>
          </a:p>
        </p:txBody>
      </p:sp>
      <p:pic>
        <p:nvPicPr>
          <p:cNvPr id="2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06" y="5357826"/>
            <a:ext cx="1000132" cy="1000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Прямоугольник 27"/>
          <p:cNvSpPr/>
          <p:nvPr/>
        </p:nvSpPr>
        <p:spPr>
          <a:xfrm>
            <a:off x="3330281" y="964269"/>
            <a:ext cx="241200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1600" dirty="0" smtClean="0">
                <a:latin typeface="Arial" pitchFamily="34" charset="0"/>
                <a:cs typeface="Arial" pitchFamily="34" charset="0"/>
              </a:rPr>
              <a:t>Орган, рассматривающий жалобу</a:t>
            </a:r>
          </a:p>
        </p:txBody>
      </p:sp>
      <p:sp>
        <p:nvSpPr>
          <p:cNvPr id="31" name="Стрелка вправо 30"/>
          <p:cNvSpPr/>
          <p:nvPr/>
        </p:nvSpPr>
        <p:spPr>
          <a:xfrm rot="5400000">
            <a:off x="4357686" y="1814753"/>
            <a:ext cx="357190" cy="4286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угольник 11"/>
          <p:cNvSpPr/>
          <p:nvPr/>
        </p:nvSpPr>
        <p:spPr>
          <a:xfrm>
            <a:off x="2688424" y="3177446"/>
            <a:ext cx="2412000" cy="1680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400" dirty="0"/>
              <a:t>об отказе в удовлетворении жалобы (заявления), выражающемся в оставлении обжалуемого ненормативного правового акта без изменений</a:t>
            </a:r>
            <a:endParaRPr lang="ru-RU" sz="1400" dirty="0">
              <a:latin typeface="Arial" pitchFamily="34" charset="0"/>
              <a:cs typeface="Arial" pitchFamily="34" charset="0"/>
            </a:endParaRPr>
          </a:p>
        </p:txBody>
      </p:sp>
      <p:sp>
        <p:nvSpPr>
          <p:cNvPr id="13" name="Прямоугольник 12"/>
          <p:cNvSpPr/>
          <p:nvPr/>
        </p:nvSpPr>
        <p:spPr>
          <a:xfrm>
            <a:off x="7943616" y="3196829"/>
            <a:ext cx="1188041" cy="1557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400" dirty="0" smtClean="0"/>
              <a:t>о направлении жалобы (заявления) по подведомственности</a:t>
            </a:r>
            <a:endParaRPr lang="ru-RU" sz="1400" dirty="0">
              <a:latin typeface="Arial" pitchFamily="34" charset="0"/>
              <a:cs typeface="Arial" pitchFamily="34" charset="0"/>
            </a:endParaRPr>
          </a:p>
        </p:txBody>
      </p:sp>
      <p:sp>
        <p:nvSpPr>
          <p:cNvPr id="14" name="Стрелка вправо 13"/>
          <p:cNvSpPr/>
          <p:nvPr/>
        </p:nvSpPr>
        <p:spPr>
          <a:xfrm rot="5400000">
            <a:off x="3650662" y="2757123"/>
            <a:ext cx="357190" cy="38749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Стрелка вправо 18"/>
          <p:cNvSpPr/>
          <p:nvPr/>
        </p:nvSpPr>
        <p:spPr>
          <a:xfrm rot="5400000">
            <a:off x="5141980" y="2757123"/>
            <a:ext cx="357190" cy="38749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1042183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0" y="-27384"/>
            <a:ext cx="9144000" cy="936104"/>
          </a:xfrm>
          <a:prstGeom prst="rect">
            <a:avLst/>
          </a:prstGeom>
          <a:solidFill>
            <a:schemeClr val="tx2">
              <a:lumMod val="75000"/>
            </a:schemeClr>
          </a:solidFill>
        </p:spPr>
        <p:txBody>
          <a:bodyPr vert="horz" lIns="91440" tIns="45720" rIns="91440" bIns="45720" rtlCol="0" anchor="ctr">
            <a:normAutofit fontScale="77500" lnSpcReduction="20000"/>
          </a:bodyPr>
          <a:lstStyle/>
          <a:p>
            <a:pPr lvl="0" algn="ctr">
              <a:spcBef>
                <a:spcPct val="0"/>
              </a:spcBef>
              <a:defRPr/>
            </a:pPr>
            <a:r>
              <a:rPr lang="ru-RU" sz="2800" b="1" dirty="0">
                <a:solidFill>
                  <a:schemeClr val="bg1"/>
                </a:solidFill>
              </a:rPr>
              <a:t>Порядок обжалования материалов дел об административном правонарушении  в части нарушений, выявляемых налоговыми органами</a:t>
            </a:r>
            <a:endParaRPr kumimoji="0" lang="ru-RU"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7" name="Прямоугольник 16"/>
          <p:cNvSpPr/>
          <p:nvPr/>
        </p:nvSpPr>
        <p:spPr>
          <a:xfrm>
            <a:off x="5029378" y="4917056"/>
            <a:ext cx="396262" cy="369332"/>
          </a:xfrm>
          <a:prstGeom prst="rect">
            <a:avLst/>
          </a:prstGeom>
        </p:spPr>
        <p:txBody>
          <a:bodyPr wrap="none">
            <a:spAutoFit/>
          </a:bodyPr>
          <a:lstStyle/>
          <a:p>
            <a:pPr algn="ctr"/>
            <a:r>
              <a:rPr lang="ru-RU" b="1" dirty="0" smtClean="0"/>
              <a:t>    </a:t>
            </a:r>
            <a:endParaRPr lang="ru-RU" b="1" dirty="0"/>
          </a:p>
        </p:txBody>
      </p:sp>
      <p:graphicFrame>
        <p:nvGraphicFramePr>
          <p:cNvPr id="28" name="Схема 27"/>
          <p:cNvGraphicFramePr/>
          <p:nvPr>
            <p:extLst>
              <p:ext uri="{D42A27DB-BD31-4B8C-83A1-F6EECF244321}">
                <p14:modId xmlns:p14="http://schemas.microsoft.com/office/powerpoint/2010/main" xmlns="" val="3364803929"/>
              </p:ext>
            </p:extLst>
          </p:nvPr>
        </p:nvGraphicFramePr>
        <p:xfrm>
          <a:off x="1071538" y="714356"/>
          <a:ext cx="7200000" cy="5610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72063" y="2481386"/>
            <a:ext cx="429036" cy="8630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54444" y="4854886"/>
            <a:ext cx="429036" cy="8630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8295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75842" y="1219200"/>
            <a:ext cx="6387157" cy="4801314"/>
          </a:xfrm>
          <a:prstGeom prst="rect">
            <a:avLst/>
          </a:prstGeom>
        </p:spPr>
        <p:txBody>
          <a:bodyPr wrap="square">
            <a:spAutoFit/>
          </a:bodyPr>
          <a:lstStyle/>
          <a:p>
            <a:pPr algn="just"/>
            <a:r>
              <a:rPr lang="ru-RU" dirty="0"/>
              <a:t> </a:t>
            </a:r>
          </a:p>
          <a:p>
            <a:pPr algn="just"/>
            <a:r>
              <a:rPr lang="ru-RU" dirty="0"/>
              <a:t> </a:t>
            </a:r>
          </a:p>
          <a:p>
            <a:pPr marL="285750" indent="-285750" algn="just">
              <a:buFont typeface="Wingdings" panose="05000000000000000000" pitchFamily="2" charset="2"/>
              <a:buChar char="Ø"/>
            </a:pPr>
            <a:r>
              <a:rPr lang="ru-RU" dirty="0"/>
              <a:t>Жалоба на постановление по делу об административном правонарушении рассматривается </a:t>
            </a:r>
            <a:r>
              <a:rPr lang="ru-RU" b="1" dirty="0"/>
              <a:t>должностным лицом, уполномоченным министром финансов </a:t>
            </a:r>
            <a:r>
              <a:rPr lang="ru-RU" dirty="0"/>
              <a:t>Приднестровской Молдавской Республики.</a:t>
            </a:r>
          </a:p>
          <a:p>
            <a:pPr marL="285750" indent="-285750" algn="just">
              <a:buFont typeface="Wingdings" panose="05000000000000000000" pitchFamily="2" charset="2"/>
              <a:buChar char="Ø"/>
            </a:pPr>
            <a:r>
              <a:rPr lang="ru-RU" dirty="0"/>
              <a:t>Должностные лица, уполномоченные на рассмотрение жалоб, в целях их объективного и всестороннего рассмотрения, имеют право: </a:t>
            </a:r>
            <a:r>
              <a:rPr lang="ru-RU" b="1" dirty="0"/>
              <a:t>привлекать должностных лиц </a:t>
            </a:r>
            <a:r>
              <a:rPr lang="ru-RU" dirty="0"/>
              <a:t>Министерства финансов Приднестровской Молдавской Республики по согласованию с министром финансов Приднестровской Молдавской Республики, в том числе </a:t>
            </a:r>
            <a:r>
              <a:rPr lang="ru-RU" b="1" dirty="0"/>
              <a:t>путем создания экспертной группы </a:t>
            </a:r>
            <a:r>
              <a:rPr lang="ru-RU" dirty="0"/>
              <a:t>по вопросам рассмотрения жалоб, а также </a:t>
            </a:r>
            <a:r>
              <a:rPr lang="ru-RU" b="1" dirty="0"/>
              <a:t>запрашивать, соответствующие документы, и пояснения необходимые для рассмотрения жалобы по существу.</a:t>
            </a:r>
          </a:p>
          <a:p>
            <a:pPr lvl="0" algn="just"/>
            <a:r>
              <a:rPr lang="ru-RU" dirty="0" smtClean="0"/>
              <a:t>.</a:t>
            </a:r>
            <a:endParaRPr lang="ru-RU" dirty="0"/>
          </a:p>
        </p:txBody>
      </p:sp>
      <p:sp>
        <p:nvSpPr>
          <p:cNvPr id="4" name="Заголовок 1"/>
          <p:cNvSpPr txBox="1">
            <a:spLocks/>
          </p:cNvSpPr>
          <p:nvPr/>
        </p:nvSpPr>
        <p:spPr>
          <a:xfrm>
            <a:off x="0" y="-27384"/>
            <a:ext cx="9144000" cy="936104"/>
          </a:xfrm>
          <a:prstGeom prst="rect">
            <a:avLst/>
          </a:prstGeom>
          <a:solidFill>
            <a:schemeClr val="tx2">
              <a:lumMod val="75000"/>
            </a:schemeClr>
          </a:solidFill>
        </p:spPr>
        <p:txBody>
          <a:bodyPr vert="horz" lIns="91440" tIns="45720" rIns="91440" bIns="45720" rtlCol="0" anchor="ctr">
            <a:normAutofit/>
          </a:bodyPr>
          <a:lstStyle/>
          <a:p>
            <a:pPr algn="ctr">
              <a:spcBef>
                <a:spcPct val="0"/>
              </a:spcBef>
              <a:defRPr/>
            </a:pPr>
            <a:r>
              <a:rPr kumimoji="0" lang="ru-RU" sz="28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lang="ru-RU" sz="2800" b="1" dirty="0">
                <a:solidFill>
                  <a:schemeClr val="bg1"/>
                </a:solidFill>
              </a:rPr>
              <a:t>Рассмотрение жалоб и подготовка решений</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cstate="print"/>
          <a:stretch>
            <a:fillRect/>
          </a:stretch>
        </p:blipFill>
        <p:spPr>
          <a:xfrm>
            <a:off x="27709" y="908720"/>
            <a:ext cx="2348134" cy="1834480"/>
          </a:xfrm>
          <a:prstGeom prst="rect">
            <a:avLst/>
          </a:prstGeom>
        </p:spPr>
      </p:pic>
    </p:spTree>
    <p:extLst>
      <p:ext uri="{BB962C8B-B14F-4D97-AF65-F5344CB8AC3E}">
        <p14:creationId xmlns:p14="http://schemas.microsoft.com/office/powerpoint/2010/main" xmlns="" val="1587727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81400" y="1447800"/>
            <a:ext cx="5352288" cy="4800600"/>
          </a:xfrm>
        </p:spPr>
        <p:txBody>
          <a:bodyPr>
            <a:normAutofit/>
          </a:bodyPr>
          <a:lstStyle/>
          <a:p>
            <a:pPr marL="82296" indent="0" algn="just">
              <a:buNone/>
            </a:pPr>
            <a:r>
              <a:rPr lang="ru-RU" sz="1800" dirty="0" smtClean="0"/>
              <a:t>          При подготовке к рассмотрению жалобы на постановление по делу об административном правонарушении, должностное лицо, рассматривающее жалобу:</a:t>
            </a:r>
          </a:p>
          <a:p>
            <a:pPr algn="just">
              <a:buFont typeface="Wingdings" panose="05000000000000000000" pitchFamily="2" charset="2"/>
              <a:buChar char="q"/>
            </a:pPr>
            <a:r>
              <a:rPr lang="ru-RU" sz="1800" dirty="0" smtClean="0"/>
              <a:t> выясняет, имеются ли обстоятельства, исключающие возможность рассмотрения жалобы данным должностным лицом, а также обстоятельства, исключающие производство по делу;</a:t>
            </a:r>
          </a:p>
          <a:p>
            <a:pPr algn="just">
              <a:buFont typeface="Wingdings" panose="05000000000000000000" pitchFamily="2" charset="2"/>
              <a:buChar char="q"/>
            </a:pPr>
            <a:r>
              <a:rPr lang="ru-RU" sz="1800" dirty="0" smtClean="0"/>
              <a:t> </a:t>
            </a:r>
            <a:r>
              <a:rPr lang="ru-RU" sz="1800" dirty="0"/>
              <a:t>разрешает ходатайства, при необходимости назначает экспертизу, истребует дополнительные материалы, вызывает лиц, участие которых признано необходимым при рассмотрении жалобы.</a:t>
            </a:r>
          </a:p>
          <a:p>
            <a:endParaRPr lang="ru-RU" sz="1800" dirty="0"/>
          </a:p>
        </p:txBody>
      </p:sp>
      <p:pic>
        <p:nvPicPr>
          <p:cNvPr id="4" name="Рисунок 3"/>
          <p:cNvPicPr>
            <a:picLocks noChangeAspect="1"/>
          </p:cNvPicPr>
          <p:nvPr/>
        </p:nvPicPr>
        <p:blipFill>
          <a:blip r:embed="rId2" cstate="print"/>
          <a:stretch>
            <a:fillRect/>
          </a:stretch>
        </p:blipFill>
        <p:spPr>
          <a:xfrm>
            <a:off x="157545" y="1413164"/>
            <a:ext cx="3410000" cy="3228109"/>
          </a:xfrm>
          <a:prstGeom prst="rect">
            <a:avLst/>
          </a:prstGeom>
        </p:spPr>
      </p:pic>
      <p:sp>
        <p:nvSpPr>
          <p:cNvPr id="6" name="Заголовок 1"/>
          <p:cNvSpPr txBox="1">
            <a:spLocks/>
          </p:cNvSpPr>
          <p:nvPr/>
        </p:nvSpPr>
        <p:spPr>
          <a:xfrm>
            <a:off x="0" y="-27384"/>
            <a:ext cx="9144000" cy="936104"/>
          </a:xfrm>
          <a:prstGeom prst="rect">
            <a:avLst/>
          </a:prstGeom>
          <a:solidFill>
            <a:schemeClr val="tx2">
              <a:lumMod val="75000"/>
            </a:schemeClr>
          </a:solidFill>
        </p:spPr>
        <p:txBody>
          <a:bodyPr vert="horz" lIns="91440" tIns="45720" rIns="91440" bIns="45720" rtlCol="0" anchor="ctr">
            <a:normAutofit lnSpcReduction="10000"/>
          </a:bodyPr>
          <a:lstStyle/>
          <a:p>
            <a:pPr lvl="0" algn="ctr">
              <a:spcBef>
                <a:spcPct val="0"/>
              </a:spcBef>
              <a:defRPr/>
            </a:pPr>
            <a:r>
              <a:rPr lang="ru-RU" sz="2800" b="1" dirty="0">
                <a:solidFill>
                  <a:schemeClr val="bg1"/>
                </a:solidFill>
              </a:rPr>
              <a:t> Подготовка </a:t>
            </a:r>
            <a:br>
              <a:rPr lang="ru-RU" sz="2800" b="1" dirty="0">
                <a:solidFill>
                  <a:schemeClr val="bg1"/>
                </a:solidFill>
              </a:rPr>
            </a:br>
            <a:r>
              <a:rPr lang="ru-RU" sz="2800" b="1" dirty="0">
                <a:solidFill>
                  <a:schemeClr val="bg1"/>
                </a:solidFill>
              </a:rPr>
              <a:t>к рассмотрению жалобы</a:t>
            </a:r>
            <a:endParaRPr kumimoji="0" lang="ru-RU"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1320895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52400" y="125016"/>
            <a:ext cx="9144000" cy="936104"/>
          </a:xfrm>
          <a:prstGeom prst="rect">
            <a:avLst/>
          </a:prstGeom>
          <a:solidFill>
            <a:schemeClr val="tx2">
              <a:lumMod val="75000"/>
            </a:schemeClr>
          </a:solidFill>
        </p:spPr>
        <p:txBody>
          <a:bodyPr vert="horz" lIns="91440" tIns="45720" rIns="91440" bIns="45720" rtlCol="0" anchor="ctr">
            <a:normAutofit/>
          </a:bodyPr>
          <a:lstStyle/>
          <a:p>
            <a:pPr algn="ctr">
              <a:spcBef>
                <a:spcPct val="0"/>
              </a:spcBef>
              <a:defRPr/>
            </a:pPr>
            <a:r>
              <a:rPr kumimoji="0" lang="ru-RU" sz="28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lang="ru-RU" sz="2800" b="1" dirty="0" smtClean="0">
                <a:solidFill>
                  <a:schemeClr val="bg1"/>
                </a:solidFill>
              </a:rPr>
              <a:t>Порядок рассмотрения жалобы</a:t>
            </a:r>
            <a:endParaRPr lang="ru-RU" sz="2800" b="1" dirty="0">
              <a:solidFill>
                <a:schemeClr val="bg1"/>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5" name="Схема 4"/>
          <p:cNvGraphicFramePr/>
          <p:nvPr>
            <p:extLst>
              <p:ext uri="{D42A27DB-BD31-4B8C-83A1-F6EECF244321}">
                <p14:modId xmlns:p14="http://schemas.microsoft.com/office/powerpoint/2010/main" xmlns="" val="28105267"/>
              </p:ext>
            </p:extLst>
          </p:nvPr>
        </p:nvGraphicFramePr>
        <p:xfrm>
          <a:off x="1600200" y="1097004"/>
          <a:ext cx="7315200" cy="579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18306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27384"/>
            <a:ext cx="9144000" cy="936104"/>
          </a:xfrm>
          <a:prstGeom prst="rect">
            <a:avLst/>
          </a:prstGeom>
          <a:solidFill>
            <a:schemeClr val="tx2">
              <a:lumMod val="75000"/>
            </a:schemeClr>
          </a:solidFill>
        </p:spPr>
        <p:txBody>
          <a:bodyPr vert="horz" lIns="91440" tIns="45720" rIns="91440" bIns="45720" rtlCol="0" anchor="ctr">
            <a:noAutofit/>
          </a:bodyPr>
          <a:lstStyle/>
          <a:p>
            <a:pPr lvl="0" algn="ctr">
              <a:spcBef>
                <a:spcPct val="0"/>
              </a:spcBef>
            </a:pPr>
            <a:r>
              <a:rPr lang="ru-RU" sz="2800" b="1" dirty="0">
                <a:solidFill>
                  <a:schemeClr val="bg1"/>
                </a:solidFill>
              </a:rPr>
              <a:t>Решение по жалобе на постановление по делу об административном правонарушении </a:t>
            </a:r>
            <a:endParaRPr lang="ru-RU" sz="2800" b="1" dirty="0">
              <a:solidFill>
                <a:schemeClr val="bg1"/>
              </a:solidFill>
              <a:latin typeface="Arial" pitchFamily="34" charset="0"/>
              <a:ea typeface="+mj-ea"/>
              <a:cs typeface="Arial" pitchFamily="34" charset="0"/>
            </a:endParaRPr>
          </a:p>
        </p:txBody>
      </p:sp>
      <p:sp>
        <p:nvSpPr>
          <p:cNvPr id="17409" name="Rectangle 1"/>
          <p:cNvSpPr>
            <a:spLocks noChangeArrowheads="1"/>
          </p:cNvSpPr>
          <p:nvPr/>
        </p:nvSpPr>
        <p:spPr bwMode="auto">
          <a:xfrm>
            <a:off x="1183929" y="1269181"/>
            <a:ext cx="763431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Wingdings" panose="05000000000000000000" pitchFamily="2" charset="2"/>
              <a:buChar char="ü"/>
            </a:pPr>
            <a:r>
              <a:rPr lang="ru-RU" dirty="0" smtClean="0"/>
              <a:t>         По </a:t>
            </a:r>
            <a:r>
              <a:rPr lang="ru-RU" dirty="0"/>
              <a:t>результатам рассмотрения жалобы на постановление по делу об административном правонарушении выносится одно из следующих решений:</a:t>
            </a:r>
          </a:p>
          <a:p>
            <a:r>
              <a:rPr lang="ru-RU" dirty="0"/>
              <a:t>а) об оставлении постановления без изменения, а жалобы - без удовлетворения;</a:t>
            </a:r>
          </a:p>
          <a:p>
            <a:r>
              <a:rPr lang="ru-RU" dirty="0"/>
              <a:t>б) об изменении постановления;</a:t>
            </a:r>
          </a:p>
          <a:p>
            <a:r>
              <a:rPr lang="ru-RU" dirty="0"/>
              <a:t>в) об отмене постановления.</a:t>
            </a:r>
          </a:p>
          <a:p>
            <a:r>
              <a:rPr lang="ru-RU" dirty="0"/>
              <a:t> </a:t>
            </a:r>
          </a:p>
          <a:p>
            <a:pPr marL="285750" indent="-285750">
              <a:buFont typeface="Wingdings" panose="05000000000000000000" pitchFamily="2" charset="2"/>
              <a:buChar char="ü"/>
            </a:pPr>
            <a:r>
              <a:rPr lang="ru-RU" dirty="0"/>
              <a:t>Решение по жалобе на постановление по делу об административном правонарушении оглашается немедленно после его вынесения</a:t>
            </a:r>
            <a:r>
              <a:rPr lang="ru-RU" dirty="0" smtClean="0"/>
              <a:t>.</a:t>
            </a:r>
            <a:endParaRPr lang="ru-RU" dirty="0"/>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057400"/>
            <a:ext cx="639268" cy="1285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2"/>
          <p:cNvSpPr txBox="1">
            <a:spLocks noChangeArrowheads="1"/>
          </p:cNvSpPr>
          <p:nvPr/>
        </p:nvSpPr>
        <p:spPr bwMode="auto">
          <a:xfrm>
            <a:off x="989623" y="4343400"/>
            <a:ext cx="7828624" cy="2308324"/>
          </a:xfrm>
          <a:prstGeom prst="rect">
            <a:avLst/>
          </a:prstGeom>
          <a:solidFill>
            <a:schemeClr val="bg1"/>
          </a:solidFill>
          <a:ln w="28575">
            <a:solidFill>
              <a:srgbClr val="FF0000"/>
            </a:solidFill>
            <a:miter lim="800000"/>
            <a:headEnd/>
            <a:tailEnd/>
          </a:ln>
        </p:spPr>
        <p:txBody>
          <a:bodyPr wrap="square">
            <a:spAutoFit/>
          </a:bodyPr>
          <a:lstStyle/>
          <a:p>
            <a:pPr marL="285750" indent="-285750">
              <a:buFont typeface="Wingdings" panose="05000000000000000000" pitchFamily="2" charset="2"/>
              <a:buChar char="ü"/>
            </a:pPr>
            <a:r>
              <a:rPr lang="ru-RU" dirty="0">
                <a:solidFill>
                  <a:srgbClr val="FF0000"/>
                </a:solidFill>
              </a:rPr>
              <a:t>Мотивированный ответ в виде единоличного решения должностного лица об удовлетворении либо об отказе в удовлетворении жалобы подписывается уполномоченным лицом в срок до 3 (трех) суток после его вынесения вручается или высылается физическому лицу или представителю юридического лица, в отношении которых было вынесено постановление по делу.</a:t>
            </a:r>
          </a:p>
          <a:p>
            <a:pPr lvl="0" indent="254000" algn="just" eaLnBrk="0" fontAlgn="base" hangingPunct="0">
              <a:spcBef>
                <a:spcPct val="0"/>
              </a:spcBef>
              <a:spcAft>
                <a:spcPct val="0"/>
              </a:spcAft>
            </a:pPr>
            <a:endParaRPr lang="ru-RU" dirty="0">
              <a:latin typeface="Arial" pitchFamily="34" charset="0"/>
              <a:cs typeface="Arial" pitchFamily="34" charset="0"/>
            </a:endParaRPr>
          </a:p>
          <a:p>
            <a:pPr marL="342900" indent="-342900" algn="just">
              <a:buFont typeface="Wingdings" pitchFamily="2" charset="2"/>
              <a:buChar char="Ø"/>
            </a:pPr>
            <a:endParaRPr lang="ru-RU" dirty="0" smtClean="0">
              <a:solidFill>
                <a:srgbClr val="FF0000"/>
              </a:solidFill>
              <a:latin typeface="Arial" pitchFamily="34" charset="0"/>
              <a:cs typeface="Arial" pitchFamily="34" charset="0"/>
            </a:endParaRP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7" y="4800600"/>
            <a:ext cx="878377" cy="1000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2755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71600" y="1143000"/>
            <a:ext cx="7498080" cy="5406929"/>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Ø"/>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Обжалование решений по жалобе на постановление по делу об административном правонарушении производится в порядке, установленном Кодексом Приднестровской Молдавской Республики об административных правонарушениях.</a:t>
            </a:r>
          </a:p>
          <a:p>
            <a:pPr marL="285750" indent="-285750" algn="just">
              <a:lnSpc>
                <a:spcPct val="107000"/>
              </a:lnSpc>
              <a:spcAft>
                <a:spcPts val="0"/>
              </a:spcAft>
              <a:buFont typeface="Wingdings" panose="05000000000000000000" pitchFamily="2" charset="2"/>
              <a:buChar char="Ø"/>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Решение вышестоящего должностного лица по жалобе на постановление по делу об административном правонарушении может быть обжаловано в суде по месту рассмотрения жалобы, а затем в вышестоящем суде.</a:t>
            </a:r>
          </a:p>
          <a:p>
            <a:pPr marL="285750" indent="-285750" algn="just">
              <a:lnSpc>
                <a:spcPct val="107000"/>
              </a:lnSpc>
              <a:spcAft>
                <a:spcPts val="0"/>
              </a:spcAft>
              <a:buFont typeface="Wingdings" panose="05000000000000000000" pitchFamily="2" charset="2"/>
              <a:buChar char="Ø"/>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вступившее в законную силу постановление по делу об административном правонарушении, вынесенное органом, должностным лицом, и (или) последующие решения вышестоящих должностных лиц по жалобам на это постановление могут быть опротестованы прокурором.</a:t>
            </a:r>
          </a:p>
          <a:p>
            <a:pPr marL="285750" indent="-285750" algn="just">
              <a:lnSpc>
                <a:spcPct val="107000"/>
              </a:lnSpc>
              <a:spcAft>
                <a:spcPts val="0"/>
              </a:spcAft>
              <a:buFont typeface="Wingdings" panose="05000000000000000000" pitchFamily="2" charset="2"/>
              <a:buChar char="Ø"/>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Решение по жалобе, надзорному представлению выносится не позднее 2 (двух) месяцев со дня поступления жалобы, надзорного представления в суд, а в случае истребования дела об административном правонарушении – не позднее 1 (одного) месяца со дня поступления дела в суд.</a:t>
            </a:r>
          </a:p>
        </p:txBody>
      </p:sp>
      <p:sp>
        <p:nvSpPr>
          <p:cNvPr id="4" name="Заголовок 1"/>
          <p:cNvSpPr txBox="1">
            <a:spLocks/>
          </p:cNvSpPr>
          <p:nvPr/>
        </p:nvSpPr>
        <p:spPr>
          <a:xfrm>
            <a:off x="0" y="-27384"/>
            <a:ext cx="9144000" cy="936104"/>
          </a:xfrm>
          <a:prstGeom prst="rect">
            <a:avLst/>
          </a:prstGeom>
          <a:solidFill>
            <a:schemeClr val="tx2">
              <a:lumMod val="75000"/>
            </a:schemeClr>
          </a:solidFill>
        </p:spPr>
        <p:txBody>
          <a:bodyPr vert="horz" lIns="91440" tIns="45720" rIns="91440" bIns="45720" rtlCol="0" anchor="ctr">
            <a:noAutofit/>
          </a:bodyPr>
          <a:lstStyle/>
          <a:p>
            <a:pPr lvl="0" algn="ctr">
              <a:spcBef>
                <a:spcPct val="0"/>
              </a:spcBef>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Обжалование решений по жалобе на постановление по делу об административном правонарушении</a:t>
            </a:r>
            <a:endParaRPr lang="ru-RU" sz="2800" b="1" dirty="0">
              <a:solidFill>
                <a:schemeClr val="bg1"/>
              </a:solidFill>
              <a:latin typeface="Arial" pitchFamily="34" charset="0"/>
              <a:ea typeface="+mj-ea"/>
              <a:cs typeface="Arial" pitchFamily="34" charset="0"/>
            </a:endParaRPr>
          </a:p>
        </p:txBody>
      </p:sp>
    </p:spTree>
    <p:extLst>
      <p:ext uri="{BB962C8B-B14F-4D97-AF65-F5344CB8AC3E}">
        <p14:creationId xmlns:p14="http://schemas.microsoft.com/office/powerpoint/2010/main" xmlns="" val="3237083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quarter" idx="4"/>
          </p:nvPr>
        </p:nvSpPr>
        <p:spPr>
          <a:xfrm>
            <a:off x="179512" y="1124744"/>
            <a:ext cx="8712968" cy="5256584"/>
          </a:xfrm>
        </p:spPr>
        <p:txBody>
          <a:bodyPr>
            <a:normAutofit/>
          </a:bodyPr>
          <a:lstStyle/>
          <a:p>
            <a:pPr marL="457200" indent="-457200">
              <a:buFont typeface="Arial" panose="020B0604020202020204" pitchFamily="34" charset="0"/>
              <a:buChar char="•"/>
            </a:pPr>
            <a:r>
              <a:rPr lang="ru-RU" dirty="0"/>
              <a:t> рассмотрение разногласий к материалам налоговой проверки;</a:t>
            </a:r>
          </a:p>
          <a:p>
            <a:pPr marL="457200" indent="-457200">
              <a:buFont typeface="Arial" panose="020B0604020202020204" pitchFamily="34" charset="0"/>
              <a:buChar char="•"/>
            </a:pPr>
            <a:r>
              <a:rPr lang="ru-RU" dirty="0"/>
              <a:t>порядок рассмотрения жалоб налогоплательщиков на принятые ненормативные акты, действия (бездействия) налоговых органов;</a:t>
            </a:r>
          </a:p>
          <a:p>
            <a:pPr marL="457200" indent="-457200">
              <a:buFont typeface="Arial" panose="020B0604020202020204" pitchFamily="34" charset="0"/>
              <a:buChar char="•"/>
            </a:pPr>
            <a:r>
              <a:rPr lang="ru-RU" dirty="0"/>
              <a:t>порядок обжалования материалов дел об административном правонарушении  в части нарушений, выявляемых налоговыми органами;</a:t>
            </a:r>
          </a:p>
          <a:p>
            <a:pPr marL="457200" indent="-457200">
              <a:buFont typeface="Arial" panose="020B0604020202020204" pitchFamily="34" charset="0"/>
              <a:buChar char="•"/>
            </a:pPr>
            <a:r>
              <a:rPr lang="ru-RU" dirty="0"/>
              <a:t>механизмы предоставления льгот по уплате </a:t>
            </a:r>
            <a:r>
              <a:rPr lang="ru-RU" dirty="0" err="1"/>
              <a:t>доначисленных</a:t>
            </a:r>
            <a:r>
              <a:rPr lang="ru-RU" dirty="0"/>
              <a:t> налогов и финансовых санкций.</a:t>
            </a:r>
          </a:p>
        </p:txBody>
      </p:sp>
      <p:sp>
        <p:nvSpPr>
          <p:cNvPr id="4" name="Текст 3"/>
          <p:cNvSpPr>
            <a:spLocks noGrp="1"/>
          </p:cNvSpPr>
          <p:nvPr>
            <p:ph type="body" sz="quarter" idx="1"/>
          </p:nvPr>
        </p:nvSpPr>
        <p:spPr>
          <a:xfrm>
            <a:off x="107504" y="116632"/>
            <a:ext cx="8928992" cy="864096"/>
          </a:xfrm>
          <a:solidFill>
            <a:schemeClr val="accent1"/>
          </a:solidFill>
        </p:spPr>
        <p:txBody>
          <a:bodyPr>
            <a:noAutofit/>
          </a:bodyPr>
          <a:lstStyle/>
          <a:p>
            <a:pPr algn="ctr"/>
            <a:r>
              <a:rPr lang="ru-RU" sz="2600" b="1" dirty="0" smtClean="0">
                <a:solidFill>
                  <a:schemeClr val="bg1"/>
                </a:solidFill>
                <a:latin typeface="+mj-lt"/>
                <a:cs typeface="Arial" pitchFamily="34" charset="0"/>
              </a:rPr>
              <a:t>ДОСУДЕБНОЕ УРЕГУЛИРОВАНИЕ НАЛОГОВЫХ СПОРОВ</a:t>
            </a:r>
            <a:endParaRPr lang="ru-RU" sz="2600" dirty="0">
              <a:solidFill>
                <a:schemeClr val="bg1"/>
              </a:solidFill>
              <a:latin typeface="Arial" pitchFamily="34" charset="0"/>
              <a:cs typeface="Arial" pitchFamily="34"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28397" y="5029200"/>
            <a:ext cx="2515603" cy="1677888"/>
          </a:xfrm>
          <a:prstGeom prst="rect">
            <a:avLst/>
          </a:prstGeom>
        </p:spPr>
      </p:pic>
    </p:spTree>
    <p:extLst>
      <p:ext uri="{BB962C8B-B14F-4D97-AF65-F5344CB8AC3E}">
        <p14:creationId xmlns:p14="http://schemas.microsoft.com/office/powerpoint/2010/main" xmlns="" val="16238446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3000" y="1027940"/>
            <a:ext cx="7696200" cy="5823133"/>
          </a:xfrm>
          <a:prstGeom prst="rect">
            <a:avLst/>
          </a:prstGeom>
        </p:spPr>
        <p:txBody>
          <a:bodyPr wrap="square">
            <a:spAutoFit/>
          </a:bodyPr>
          <a:lstStyle/>
          <a:p>
            <a:pPr indent="449580" algn="just">
              <a:lnSpc>
                <a:spcPct val="107000"/>
              </a:lnSpc>
              <a:spcAft>
                <a:spcPts val="0"/>
              </a:spcAft>
            </a:pPr>
            <a:r>
              <a:rPr lang="ru-RU" sz="1450" dirty="0"/>
              <a:t>По результатам рассмотрения в порядке надзора жалобы, надзорного представления выносится одно из следующих решений:</a:t>
            </a:r>
          </a:p>
          <a:p>
            <a:pPr marL="285750" indent="-285750" algn="just">
              <a:lnSpc>
                <a:spcPct val="107000"/>
              </a:lnSpc>
              <a:spcAft>
                <a:spcPts val="0"/>
              </a:spcAft>
              <a:buFont typeface="Wingdings" panose="05000000000000000000" pitchFamily="2" charset="2"/>
              <a:buChar char="q"/>
            </a:pPr>
            <a:r>
              <a:rPr lang="ru-RU" sz="1450" dirty="0"/>
              <a:t>об оставлении постановления по делу об административном правонарушении, решения по результатам рассмотрения жалобы, протеста, представления без изменения, а жалобы, надзорного представления, рассмотренных в порядке надзора, без удовлетворения;</a:t>
            </a:r>
          </a:p>
          <a:p>
            <a:pPr marL="285750" indent="-285750" algn="just">
              <a:lnSpc>
                <a:spcPct val="107000"/>
              </a:lnSpc>
              <a:spcAft>
                <a:spcPts val="0"/>
              </a:spcAft>
              <a:buFont typeface="Wingdings" panose="05000000000000000000" pitchFamily="2" charset="2"/>
              <a:buChar char="q"/>
            </a:pPr>
            <a:r>
              <a:rPr lang="ru-RU" sz="1450" dirty="0"/>
              <a:t>об изменении постановления по делу об административном правонарушении, решения по результатам рассмотрения жалобы, протеста, представления, если допущенные нарушения настоящего Кодекса об административных правонарушениях могут быть устранены без возвращения дела на новое рассмотрение и при этом не усиливается административное наказание или иным образом не ухудшается положение лица, в отношении которого вынесены указанные постановление, решение;</a:t>
            </a:r>
          </a:p>
          <a:p>
            <a:pPr marL="285750" indent="-285750" algn="just">
              <a:lnSpc>
                <a:spcPct val="107000"/>
              </a:lnSpc>
              <a:spcAft>
                <a:spcPts val="0"/>
              </a:spcAft>
              <a:buFont typeface="Wingdings" panose="05000000000000000000" pitchFamily="2" charset="2"/>
              <a:buChar char="q"/>
            </a:pPr>
            <a:r>
              <a:rPr lang="ru-RU" sz="1450" dirty="0"/>
              <a:t>об отмене постановления по делу об административном правонарушении, решения по результатам рассмотрения жалобы, надзорного представления и о возвращении дела на новое рассмотрение в случаях существенного нарушения процессуальных требований, предусмотренных настоящим Кодексом, если это не позволило всесторонне, полно и объективно рассмотреть дело;</a:t>
            </a:r>
          </a:p>
          <a:p>
            <a:pPr marL="285750" indent="-285750" algn="just">
              <a:lnSpc>
                <a:spcPct val="107000"/>
              </a:lnSpc>
              <a:spcAft>
                <a:spcPts val="0"/>
              </a:spcAft>
              <a:buFont typeface="Wingdings" panose="05000000000000000000" pitchFamily="2" charset="2"/>
              <a:buChar char="q"/>
            </a:pPr>
            <a:r>
              <a:rPr lang="ru-RU" sz="1450" dirty="0"/>
              <a:t>об отмене постановления по делу об административном правонарушении, решения по результатам рассмотрения жалобы, протеста, представления и о прекращении производства по делу при наличии хотя бы одного из обстоятельств, предусмотренных статьями 2.15 «Невменяемость», 24.5 «Обстоятельства, исключающие производство по делу об административном правонарушении» Кодекса, а также при недоказанности обстоятельств, на основании которых были вынесены указанные постановление, решение.</a:t>
            </a:r>
          </a:p>
        </p:txBody>
      </p:sp>
      <p:sp>
        <p:nvSpPr>
          <p:cNvPr id="4" name="Заголовок 1"/>
          <p:cNvSpPr txBox="1">
            <a:spLocks/>
          </p:cNvSpPr>
          <p:nvPr/>
        </p:nvSpPr>
        <p:spPr>
          <a:xfrm>
            <a:off x="0" y="-27384"/>
            <a:ext cx="9144000" cy="936104"/>
          </a:xfrm>
          <a:prstGeom prst="rect">
            <a:avLst/>
          </a:prstGeom>
          <a:solidFill>
            <a:schemeClr val="tx2">
              <a:lumMod val="75000"/>
            </a:schemeClr>
          </a:solidFill>
        </p:spPr>
        <p:txBody>
          <a:bodyPr vert="horz" lIns="91440" tIns="45720" rIns="91440" bIns="45720" rtlCol="0" anchor="ctr">
            <a:noAutofit/>
          </a:bodyPr>
          <a:lstStyle/>
          <a:p>
            <a:pPr lvl="0" algn="ctr">
              <a:spcBef>
                <a:spcPct val="0"/>
              </a:spcBef>
            </a:pPr>
            <a:r>
              <a:rPr lang="ru-RU"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Решения при рассмотрении  жалобы в </a:t>
            </a:r>
            <a:r>
              <a:rPr lang="ru-RU" sz="28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пордяке</a:t>
            </a:r>
            <a:r>
              <a:rPr lang="ru-RU"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надзора</a:t>
            </a:r>
            <a:endParaRPr lang="ru-RU" sz="2800" b="1" dirty="0">
              <a:solidFill>
                <a:schemeClr val="bg1"/>
              </a:solidFill>
              <a:latin typeface="Arial" pitchFamily="34" charset="0"/>
              <a:ea typeface="+mj-ea"/>
              <a:cs typeface="Arial" pitchFamily="34" charset="0"/>
            </a:endParaRPr>
          </a:p>
        </p:txBody>
      </p:sp>
    </p:spTree>
    <p:extLst>
      <p:ext uri="{BB962C8B-B14F-4D97-AF65-F5344CB8AC3E}">
        <p14:creationId xmlns:p14="http://schemas.microsoft.com/office/powerpoint/2010/main" xmlns="" val="1831545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4000" y="1066800"/>
            <a:ext cx="7498080" cy="4800600"/>
          </a:xfrm>
        </p:spPr>
        <p:txBody>
          <a:bodyPr>
            <a:normAutofit fontScale="25000" lnSpcReduction="20000"/>
          </a:bodyPr>
          <a:lstStyle/>
          <a:p>
            <a:pPr marL="82296" indent="0">
              <a:buNone/>
            </a:pPr>
            <a:r>
              <a:rPr lang="ru-RU" sz="6400" dirty="0" smtClean="0"/>
              <a:t>1</a:t>
            </a:r>
            <a:r>
              <a:rPr lang="ru-RU" sz="6400" dirty="0"/>
              <a:t>) </a:t>
            </a:r>
            <a:r>
              <a:rPr lang="ru-RU" sz="6400" b="1" dirty="0" err="1"/>
              <a:t>доначисленные</a:t>
            </a:r>
            <a:r>
              <a:rPr lang="ru-RU" sz="6400" b="1" dirty="0"/>
              <a:t> налоги </a:t>
            </a:r>
            <a:r>
              <a:rPr lang="ru-RU" sz="6400" dirty="0"/>
              <a:t>с учетом сумм по коэффициенту инфляции;</a:t>
            </a:r>
          </a:p>
          <a:p>
            <a:pPr marL="82296" indent="0">
              <a:buNone/>
            </a:pPr>
            <a:r>
              <a:rPr lang="ru-RU" sz="6400" dirty="0"/>
              <a:t>2) </a:t>
            </a:r>
            <a:r>
              <a:rPr lang="ru-RU" sz="6400" b="1" dirty="0"/>
              <a:t>финансовые санкции </a:t>
            </a:r>
            <a:r>
              <a:rPr lang="ru-RU" sz="6400" dirty="0"/>
              <a:t>согласно статье 10 Закона Приднестровской Молдавской Республики "Об основах налоговой системы в Приднестровской Молдавской Республике":</a:t>
            </a:r>
          </a:p>
          <a:p>
            <a:pPr>
              <a:buFont typeface="Wingdings" panose="05000000000000000000" pitchFamily="2" charset="2"/>
              <a:buChar char="v"/>
            </a:pPr>
            <a:r>
              <a:rPr lang="ru-RU" sz="6400" dirty="0" smtClean="0"/>
              <a:t>за </a:t>
            </a:r>
            <a:r>
              <a:rPr lang="ru-RU" sz="6400" dirty="0"/>
              <a:t>сокрытие выручки либо иного обязательного объекта налогообложения – взыскания в бюджет суммы налогов с сокрытой выручки либо с иного обязательного объекта налогообложения;</a:t>
            </a:r>
          </a:p>
          <a:p>
            <a:pPr>
              <a:buFont typeface="Wingdings" panose="05000000000000000000" pitchFamily="2" charset="2"/>
              <a:buChar char="v"/>
            </a:pPr>
            <a:r>
              <a:rPr lang="ru-RU" sz="6400" dirty="0" smtClean="0"/>
              <a:t>за </a:t>
            </a:r>
            <a:r>
              <a:rPr lang="ru-RU" sz="6400" dirty="0"/>
              <a:t>занижение, </a:t>
            </a:r>
            <a:r>
              <a:rPr lang="ru-RU" sz="6400" dirty="0" err="1"/>
              <a:t>неучет</a:t>
            </a:r>
            <a:r>
              <a:rPr lang="ru-RU" sz="6400" dirty="0"/>
              <a:t> выручки (прибыли) либо иного обязательного объекта налогообложения – взыскания в бюджет суммы налога (сбора или иного обязательного платежа) на сумму заниженной прибыли либо на иной объект налогообложения. При этом под заниженной, неучтенной суммой выручки (прибыли) или иного объекта налогообложения считать сумму выручки (прибыли) либо иного объекта налогообложения, которая неправильно отражена в бухгалтерском учете либо не была показана, или показана не в полном объеме в налоговом расчете, отчете, декларации или в другом документе, связанном с исчислением и уплатой налогов, в связи с неправильным отражением в бухгалтерском учете. Иные суммы являются сокрытием выручки либо иным объектом налогообложения; </a:t>
            </a:r>
          </a:p>
          <a:p>
            <a:pPr>
              <a:buFont typeface="Wingdings" panose="05000000000000000000" pitchFamily="2" charset="2"/>
              <a:buChar char="v"/>
            </a:pPr>
            <a:r>
              <a:rPr lang="ru-RU" sz="6400" dirty="0" smtClean="0"/>
              <a:t>за </a:t>
            </a:r>
            <a:r>
              <a:rPr lang="ru-RU" sz="6400" dirty="0"/>
              <a:t>занижение, </a:t>
            </a:r>
            <a:r>
              <a:rPr lang="ru-RU" sz="6400" dirty="0" err="1"/>
              <a:t>неисчисление</a:t>
            </a:r>
            <a:r>
              <a:rPr lang="ru-RU" sz="6400" dirty="0"/>
              <a:t> либо неправильное исчисление налогов (сборов или иных обязательных платежей), не повлекшее за собой занижение (сокрытие) объекта налогообложения – взыскания в бюджет суммы заниженного (</a:t>
            </a:r>
            <a:r>
              <a:rPr lang="ru-RU" sz="6400" dirty="0" err="1"/>
              <a:t>неисчисленного</a:t>
            </a:r>
            <a:r>
              <a:rPr lang="ru-RU" sz="6400" dirty="0"/>
              <a:t>) налога (сбора или иного обязательного платежа);</a:t>
            </a:r>
          </a:p>
          <a:p>
            <a:pPr marL="82296" indent="0">
              <a:buNone/>
            </a:pPr>
            <a:r>
              <a:rPr lang="ru-RU" sz="6400" dirty="0"/>
              <a:t>г) </a:t>
            </a:r>
            <a:r>
              <a:rPr lang="ru-RU" sz="6400" b="1" dirty="0" smtClean="0"/>
              <a:t>взимание </a:t>
            </a:r>
            <a:r>
              <a:rPr lang="ru-RU" sz="6400" b="1" dirty="0"/>
              <a:t>пени </a:t>
            </a:r>
            <a:r>
              <a:rPr lang="ru-RU" sz="6400" dirty="0"/>
              <a:t>в случае уплаты причитающихся сумм налогов (сборов) в более позднее по сравнению с установленными налоговым законодательством сроками. </a:t>
            </a:r>
          </a:p>
          <a:p>
            <a:pPr marL="82296" indent="0">
              <a:buNone/>
            </a:pPr>
            <a:r>
              <a:rPr lang="ru-RU" sz="6400" dirty="0"/>
              <a:t>3) </a:t>
            </a:r>
            <a:r>
              <a:rPr lang="ru-RU" sz="6400" b="1" dirty="0"/>
              <a:t>административные штрафы</a:t>
            </a:r>
            <a:r>
              <a:rPr lang="ru-RU" sz="6400" dirty="0"/>
              <a:t>.</a:t>
            </a:r>
          </a:p>
          <a:p>
            <a:endParaRPr lang="ru-RU" dirty="0"/>
          </a:p>
        </p:txBody>
      </p:sp>
      <p:sp>
        <p:nvSpPr>
          <p:cNvPr id="4" name="Заголовок 1"/>
          <p:cNvSpPr txBox="1">
            <a:spLocks/>
          </p:cNvSpPr>
          <p:nvPr/>
        </p:nvSpPr>
        <p:spPr>
          <a:xfrm>
            <a:off x="0" y="-27384"/>
            <a:ext cx="9144000" cy="936104"/>
          </a:xfrm>
          <a:prstGeom prst="rect">
            <a:avLst/>
          </a:prstGeom>
          <a:solidFill>
            <a:schemeClr val="tx2">
              <a:lumMod val="75000"/>
            </a:schemeClr>
          </a:solidFill>
        </p:spPr>
        <p:txBody>
          <a:bodyPr vert="horz" lIns="91440" tIns="45720" rIns="91440" bIns="45720" rtlCol="0" anchor="ctr">
            <a:noAutofit/>
          </a:bodyPr>
          <a:lstStyle/>
          <a:p>
            <a:pPr lvl="0" algn="ctr">
              <a:spcBef>
                <a:spcPct val="0"/>
              </a:spcBef>
            </a:pPr>
            <a:r>
              <a:rPr lang="ru-RU"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Виды взысканий по итогам налоговой проверки</a:t>
            </a:r>
            <a:endParaRPr lang="ru-RU" sz="2800" b="1" dirty="0">
              <a:solidFill>
                <a:schemeClr val="bg1"/>
              </a:solidFill>
              <a:latin typeface="Arial" pitchFamily="34" charset="0"/>
              <a:ea typeface="+mj-ea"/>
              <a:cs typeface="Arial" pitchFamily="34" charset="0"/>
            </a:endParaRPr>
          </a:p>
        </p:txBody>
      </p:sp>
      <p:pic>
        <p:nvPicPr>
          <p:cNvPr id="5" name="Рисунок 4"/>
          <p:cNvPicPr>
            <a:picLocks noChangeAspect="1"/>
          </p:cNvPicPr>
          <p:nvPr/>
        </p:nvPicPr>
        <p:blipFill>
          <a:blip r:embed="rId2" cstate="print"/>
          <a:stretch>
            <a:fillRect/>
          </a:stretch>
        </p:blipFill>
        <p:spPr>
          <a:xfrm>
            <a:off x="0" y="908720"/>
            <a:ext cx="1629609" cy="2215480"/>
          </a:xfrm>
          <a:prstGeom prst="rect">
            <a:avLst/>
          </a:prstGeom>
        </p:spPr>
      </p:pic>
    </p:spTree>
    <p:extLst>
      <p:ext uri="{BB962C8B-B14F-4D97-AF65-F5344CB8AC3E}">
        <p14:creationId xmlns:p14="http://schemas.microsoft.com/office/powerpoint/2010/main" xmlns="" val="516475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936104"/>
            <a:ext cx="8019288" cy="5105400"/>
          </a:xfrm>
        </p:spPr>
        <p:txBody>
          <a:bodyPr>
            <a:noAutofit/>
          </a:bodyPr>
          <a:lstStyle/>
          <a:p>
            <a:pPr lvl="0"/>
            <a:r>
              <a:rPr lang="ru-RU" sz="1400" b="1" u="sng" dirty="0" smtClean="0"/>
              <a:t>Налоговые </a:t>
            </a:r>
            <a:r>
              <a:rPr lang="ru-RU" sz="1400" b="1" u="sng" dirty="0"/>
              <a:t>платежи:</a:t>
            </a:r>
            <a:endParaRPr lang="ru-RU" sz="1400" dirty="0"/>
          </a:p>
          <a:p>
            <a:pPr>
              <a:buFont typeface="Wingdings" panose="05000000000000000000" pitchFamily="2" charset="2"/>
              <a:buChar char="q"/>
            </a:pPr>
            <a:r>
              <a:rPr lang="ru-RU" sz="1400" dirty="0"/>
              <a:t>- отсрочки и рассрочки платежей в Республиканский бюджет и внебюджетные фонды Приднестровской Молдавской Республики </a:t>
            </a:r>
            <a:r>
              <a:rPr lang="ru-RU" sz="1400" u="sng" dirty="0"/>
              <a:t>в пределах текущего года и на срок не более трех месяцев;</a:t>
            </a:r>
            <a:endParaRPr lang="ru-RU" sz="1400" dirty="0"/>
          </a:p>
          <a:p>
            <a:pPr>
              <a:buFont typeface="Wingdings" panose="05000000000000000000" pitchFamily="2" charset="2"/>
              <a:buChar char="q"/>
            </a:pPr>
            <a:r>
              <a:rPr lang="ru-RU" sz="1400" u="sng" dirty="0"/>
              <a:t>- льготы по республиканским налогам в части, подлежащей зачислению в соответствии с действующим законодательством в местный (городской, районный) бюджет, только при условии, если бюджет города (района) не является дотационным;</a:t>
            </a:r>
            <a:endParaRPr lang="ru-RU" sz="1400" dirty="0"/>
          </a:p>
          <a:p>
            <a:pPr>
              <a:buFont typeface="Wingdings" panose="05000000000000000000" pitchFamily="2" charset="2"/>
              <a:buChar char="q"/>
            </a:pPr>
            <a:r>
              <a:rPr lang="ru-RU" sz="1400" dirty="0"/>
              <a:t>- предоставление отсрочки (рассрочки) налоговых платежей и сборов </a:t>
            </a:r>
            <a:r>
              <a:rPr lang="ru-RU" sz="1400" u="sng" dirty="0"/>
              <a:t>на срок от 3 месяцев до 1 года производится в виде налогового кредита;</a:t>
            </a:r>
            <a:endParaRPr lang="ru-RU" sz="1400" dirty="0"/>
          </a:p>
          <a:p>
            <a:r>
              <a:rPr lang="ru-RU" sz="1400" b="1" u="sng" dirty="0"/>
              <a:t>2) Штрафные и финансовые санкции:</a:t>
            </a:r>
            <a:endParaRPr lang="ru-RU" sz="1400" dirty="0"/>
          </a:p>
          <a:p>
            <a:pPr>
              <a:buFont typeface="Wingdings" panose="05000000000000000000" pitchFamily="2" charset="2"/>
              <a:buChar char="q"/>
            </a:pPr>
            <a:r>
              <a:rPr lang="ru-RU" sz="1400" dirty="0"/>
              <a:t>- отсрочки и рассрочки уплаты штрафных и финансовых санкций в пределах текущего года и на срок не более трех месяцев; </a:t>
            </a:r>
          </a:p>
          <a:p>
            <a:pPr>
              <a:buFont typeface="Wingdings" panose="05000000000000000000" pitchFamily="2" charset="2"/>
              <a:buChar char="q"/>
            </a:pPr>
            <a:r>
              <a:rPr lang="ru-RU" sz="1400" dirty="0"/>
              <a:t> - предоставление отсрочки (рассрочки) уплаты штрафных и финансовых санкций на срок от 3 месяцев до 1 года производится в виде налогового кредита;</a:t>
            </a:r>
          </a:p>
          <a:p>
            <a:pPr>
              <a:buFont typeface="Wingdings" panose="05000000000000000000" pitchFamily="2" charset="2"/>
              <a:buChar char="q"/>
            </a:pPr>
            <a:r>
              <a:rPr lang="ru-RU" sz="1400" dirty="0"/>
              <a:t>  - освобождение от уплаты штрафных и финансовых санкций;</a:t>
            </a:r>
          </a:p>
          <a:p>
            <a:r>
              <a:rPr lang="ru-RU" sz="1400" b="1" u="sng" dirty="0"/>
              <a:t>3) Административные штрафы:</a:t>
            </a:r>
            <a:endParaRPr lang="ru-RU" sz="1400" dirty="0"/>
          </a:p>
          <a:p>
            <a:pPr algn="just">
              <a:buFont typeface="Wingdings" panose="05000000000000000000" pitchFamily="2" charset="2"/>
              <a:buChar char="q"/>
            </a:pPr>
            <a:r>
              <a:rPr lang="ru-RU" sz="1400" dirty="0" smtClean="0"/>
              <a:t>в </a:t>
            </a:r>
            <a:r>
              <a:rPr lang="ru-RU" sz="1400" dirty="0"/>
              <a:t>соответствии со статьей 32.5 КоАП ПМР при наличии обстоятельств, вследствие которых исполнение постановления о назначении административного наказания </a:t>
            </a:r>
            <a:r>
              <a:rPr lang="ru-RU" sz="1400" dirty="0" smtClean="0"/>
              <a:t>невозможно </a:t>
            </a:r>
            <a:r>
              <a:rPr lang="ru-RU" sz="1400" dirty="0"/>
              <a:t>в установленные сроки, </a:t>
            </a:r>
            <a:r>
              <a:rPr lang="ru-RU" sz="1400" u="sng" dirty="0"/>
              <a:t>судья, орган (должностное лицо), вынесшие постановление, могут отсрочить исполнение постановления на срок до 1 (одного) месяца</a:t>
            </a:r>
            <a:r>
              <a:rPr lang="ru-RU" sz="1400" dirty="0"/>
              <a:t>.</a:t>
            </a:r>
          </a:p>
          <a:p>
            <a:pPr algn="just">
              <a:buFont typeface="Wingdings" panose="05000000000000000000" pitchFamily="2" charset="2"/>
              <a:buChar char="q"/>
            </a:pPr>
            <a:r>
              <a:rPr lang="ru-RU" sz="1400" dirty="0" smtClean="0"/>
              <a:t>с </a:t>
            </a:r>
            <a:r>
              <a:rPr lang="ru-RU" sz="1400" dirty="0"/>
              <a:t>учетом материального положения лица, привлеченного к административной ответственности, уплата административного штрафа может быть </a:t>
            </a:r>
            <a:r>
              <a:rPr lang="ru-RU" sz="1400" u="sng" dirty="0"/>
              <a:t>рассрочена судьей, органом (должностным лицом), вынесшими постановление, на срок до 3 (трех) месяцев</a:t>
            </a:r>
            <a:r>
              <a:rPr lang="ru-RU" sz="1400" dirty="0"/>
              <a:t>.</a:t>
            </a:r>
          </a:p>
          <a:p>
            <a:endParaRPr lang="ru-RU" sz="1400" dirty="0"/>
          </a:p>
        </p:txBody>
      </p:sp>
      <p:sp>
        <p:nvSpPr>
          <p:cNvPr id="5" name="Заголовок 1"/>
          <p:cNvSpPr txBox="1">
            <a:spLocks/>
          </p:cNvSpPr>
          <p:nvPr/>
        </p:nvSpPr>
        <p:spPr>
          <a:xfrm>
            <a:off x="0" y="0"/>
            <a:ext cx="9144000" cy="936104"/>
          </a:xfrm>
          <a:prstGeom prst="rect">
            <a:avLst/>
          </a:prstGeom>
          <a:solidFill>
            <a:schemeClr val="tx2">
              <a:lumMod val="75000"/>
            </a:schemeClr>
          </a:solidFill>
        </p:spPr>
        <p:txBody>
          <a:bodyPr vert="horz" lIns="91440" tIns="45720" rIns="91440" bIns="45720" rtlCol="0" anchor="ctr">
            <a:noAutofit/>
          </a:bodyPr>
          <a:lstStyle/>
          <a:p>
            <a:pPr lvl="0" algn="ctr">
              <a:spcBef>
                <a:spcPct val="0"/>
              </a:spcBef>
            </a:pPr>
            <a:r>
              <a:rPr lang="ru-RU" sz="2200" b="1" dirty="0">
                <a:solidFill>
                  <a:schemeClr val="bg1"/>
                </a:solidFill>
              </a:rPr>
              <a:t>Механизмы предоставления льгот по уплате </a:t>
            </a:r>
            <a:endParaRPr lang="ru-RU" sz="2200" b="1" dirty="0" smtClean="0">
              <a:solidFill>
                <a:schemeClr val="bg1"/>
              </a:solidFill>
            </a:endParaRPr>
          </a:p>
          <a:p>
            <a:pPr lvl="0" algn="ctr">
              <a:spcBef>
                <a:spcPct val="0"/>
              </a:spcBef>
            </a:pPr>
            <a:r>
              <a:rPr lang="ru-RU" sz="2200" b="1" dirty="0" err="1" smtClean="0">
                <a:solidFill>
                  <a:schemeClr val="bg1"/>
                </a:solidFill>
              </a:rPr>
              <a:t>доначисленных</a:t>
            </a:r>
            <a:r>
              <a:rPr lang="ru-RU" sz="2200" b="1" dirty="0" smtClean="0">
                <a:solidFill>
                  <a:schemeClr val="bg1"/>
                </a:solidFill>
              </a:rPr>
              <a:t> </a:t>
            </a:r>
            <a:r>
              <a:rPr lang="ru-RU" sz="2200" b="1" dirty="0">
                <a:solidFill>
                  <a:schemeClr val="bg1"/>
                </a:solidFill>
              </a:rPr>
              <a:t>налогов и санкций</a:t>
            </a:r>
            <a:endParaRPr lang="ru-RU" sz="2200" b="1" dirty="0">
              <a:solidFill>
                <a:schemeClr val="bg1"/>
              </a:solidFill>
              <a:latin typeface="Arial" pitchFamily="34" charset="0"/>
              <a:ea typeface="+mj-ea"/>
              <a:cs typeface="Arial" pitchFamily="34" charset="0"/>
            </a:endParaRPr>
          </a:p>
        </p:txBody>
      </p:sp>
    </p:spTree>
    <p:extLst>
      <p:ext uri="{BB962C8B-B14F-4D97-AF65-F5344CB8AC3E}">
        <p14:creationId xmlns:p14="http://schemas.microsoft.com/office/powerpoint/2010/main" xmlns="" val="1773175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90600" y="1219200"/>
            <a:ext cx="7943088" cy="5029200"/>
          </a:xfrm>
        </p:spPr>
        <p:txBody>
          <a:bodyPr>
            <a:noAutofit/>
          </a:bodyPr>
          <a:lstStyle/>
          <a:p>
            <a:pPr marL="82296" indent="0">
              <a:buNone/>
            </a:pPr>
            <a:r>
              <a:rPr lang="ru-RU" sz="1500" dirty="0"/>
              <a:t> </a:t>
            </a:r>
            <a:r>
              <a:rPr lang="ru-RU" sz="1500" dirty="0" smtClean="0"/>
              <a:t>        Предоставление </a:t>
            </a:r>
            <a:r>
              <a:rPr lang="ru-RU" sz="1500" dirty="0"/>
              <a:t>отсрочки (рассрочки) налоговых платежей и сборов </a:t>
            </a:r>
            <a:r>
              <a:rPr lang="ru-RU" sz="1500" u="sng" dirty="0"/>
              <a:t>на срок от 3 месяцев до 1 года производится в виде налогового кредита</a:t>
            </a:r>
            <a:r>
              <a:rPr lang="ru-RU" sz="1500" dirty="0"/>
              <a:t> при наличии у налогоплательщика хотя бы одного из следующих оснований:</a:t>
            </a:r>
          </a:p>
          <a:p>
            <a:r>
              <a:rPr lang="ru-RU" sz="1500" dirty="0"/>
              <a:t>1) причинения налогоплательщику ущерба в результате стихийного бедствия, технологической катастрофы или иных обстоятельств непреодолимой силы; - при предоставлении документа оценки причиненного ущерба, выданного уполномоченным органом;</a:t>
            </a:r>
          </a:p>
          <a:p>
            <a:r>
              <a:rPr lang="ru-RU" sz="1500" dirty="0"/>
              <a:t>2) задержки налогоплательщику финансирования из бюджета или оплаты выполненного налогоплательщиком государственного заказа, в случае, если указанная задолженность составляет не менее 50% в общей сумме дебиторской задолженности; - при предоставлении акта сверки, подтверждающего задолженность бюджета по финансированию или оплате выполненного заказа;</a:t>
            </a:r>
          </a:p>
          <a:p>
            <a:r>
              <a:rPr lang="ru-RU" sz="1500" dirty="0"/>
              <a:t>3) угрозы банкротства налогоплательщика в случае единовременной выплаты им налога при предоставлении плана определенных процедур, предусматривающих выплату данного кредита, предусмотренных по нему процентов, и последующее финансовое оздоровление организации</a:t>
            </a:r>
            <a:r>
              <a:rPr lang="ru-RU" sz="1500" dirty="0" smtClean="0"/>
              <a:t>.</a:t>
            </a:r>
            <a:endParaRPr lang="ru-RU" sz="1500" dirty="0"/>
          </a:p>
        </p:txBody>
      </p:sp>
      <p:sp>
        <p:nvSpPr>
          <p:cNvPr id="5" name="Заголовок 1"/>
          <p:cNvSpPr txBox="1">
            <a:spLocks/>
          </p:cNvSpPr>
          <p:nvPr/>
        </p:nvSpPr>
        <p:spPr>
          <a:xfrm>
            <a:off x="152400" y="152400"/>
            <a:ext cx="9144000" cy="936104"/>
          </a:xfrm>
          <a:prstGeom prst="rect">
            <a:avLst/>
          </a:prstGeom>
          <a:solidFill>
            <a:schemeClr val="tx2">
              <a:lumMod val="75000"/>
            </a:schemeClr>
          </a:solidFill>
        </p:spPr>
        <p:txBody>
          <a:bodyPr vert="horz" lIns="91440" tIns="45720" rIns="91440" bIns="45720" rtlCol="0" anchor="ctr">
            <a:noAutofit/>
          </a:bodyPr>
          <a:lstStyle/>
          <a:p>
            <a:pPr lvl="0" algn="ctr">
              <a:spcBef>
                <a:spcPct val="0"/>
              </a:spcBef>
            </a:pPr>
            <a:r>
              <a:rPr lang="ru-RU" sz="2200" b="1" dirty="0" smtClean="0">
                <a:solidFill>
                  <a:schemeClr val="bg1"/>
                </a:solidFill>
              </a:rPr>
              <a:t>Основания для предоставления налогового кредита и базовые документы</a:t>
            </a:r>
            <a:endParaRPr lang="ru-RU" sz="2200" b="1" dirty="0">
              <a:solidFill>
                <a:schemeClr val="bg1"/>
              </a:solidFill>
              <a:latin typeface="Arial" pitchFamily="34" charset="0"/>
              <a:ea typeface="+mj-ea"/>
              <a:cs typeface="Arial" pitchFamily="34" charset="0"/>
            </a:endParaRPr>
          </a:p>
        </p:txBody>
      </p:sp>
      <p:sp>
        <p:nvSpPr>
          <p:cNvPr id="6" name="TextBox 42"/>
          <p:cNvSpPr txBox="1">
            <a:spLocks noChangeArrowheads="1"/>
          </p:cNvSpPr>
          <p:nvPr/>
        </p:nvSpPr>
        <p:spPr bwMode="auto">
          <a:xfrm>
            <a:off x="1047832" y="5232737"/>
            <a:ext cx="7828624" cy="1477328"/>
          </a:xfrm>
          <a:prstGeom prst="rect">
            <a:avLst/>
          </a:prstGeom>
          <a:solidFill>
            <a:schemeClr val="bg1"/>
          </a:solidFill>
          <a:ln w="28575">
            <a:solidFill>
              <a:srgbClr val="FF0000"/>
            </a:solidFill>
            <a:miter lim="800000"/>
            <a:headEnd/>
            <a:tailEnd/>
          </a:ln>
        </p:spPr>
        <p:txBody>
          <a:bodyPr wrap="square">
            <a:spAutoFit/>
          </a:bodyPr>
          <a:lstStyle/>
          <a:p>
            <a:pPr indent="254000" algn="just" eaLnBrk="0" fontAlgn="base" hangingPunct="0">
              <a:spcBef>
                <a:spcPct val="0"/>
              </a:spcBef>
              <a:spcAft>
                <a:spcPct val="0"/>
              </a:spcAft>
            </a:pPr>
            <a:r>
              <a:rPr lang="ru-RU" dirty="0">
                <a:solidFill>
                  <a:srgbClr val="FF0000"/>
                </a:solidFill>
              </a:rPr>
              <a:t>Вопросы о предоставлении вышеуказанных льгот налогоплательщикам подлежат рассмотрению ведомственной комиссией Министерства финансов Приднестровской Молдавской Республики при предоставлении заявителем полного пакета документов, утвержденного Приказом Министерства финансов Приднестровской Молдавской Республики от 15.08.2018 г. № 159</a:t>
            </a:r>
            <a:r>
              <a:rPr lang="ru-RU" dirty="0" smtClean="0">
                <a:solidFill>
                  <a:srgbClr val="FF0000"/>
                </a:solidFill>
              </a:rPr>
              <a:t>.</a:t>
            </a:r>
            <a:endParaRPr lang="ru-RU" dirty="0" smtClean="0">
              <a:solidFill>
                <a:srgbClr val="FF0000"/>
              </a:solidFill>
              <a:latin typeface="Arial" pitchFamily="34" charset="0"/>
              <a:cs typeface="Arial" pitchFamily="34" charset="0"/>
            </a:endParaRPr>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066" y="1295400"/>
            <a:ext cx="878377" cy="1000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3514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745463" y="5257800"/>
            <a:ext cx="2235200" cy="1676400"/>
          </a:xfrm>
        </p:spPr>
      </p:pic>
      <p:sp>
        <p:nvSpPr>
          <p:cNvPr id="5" name="Заголовок 1"/>
          <p:cNvSpPr txBox="1">
            <a:spLocks noGrp="1"/>
          </p:cNvSpPr>
          <p:nvPr>
            <p:ph type="title"/>
          </p:nvPr>
        </p:nvSpPr>
        <p:spPr>
          <a:xfrm>
            <a:off x="1066800" y="0"/>
            <a:ext cx="7498080" cy="1143000"/>
          </a:xfrm>
          <a:prstGeom prst="rect">
            <a:avLst/>
          </a:prstGeom>
          <a:solidFill>
            <a:schemeClr val="tx2">
              <a:lumMod val="75000"/>
            </a:schemeClr>
          </a:solidFill>
        </p:spPr>
        <p:txBody>
          <a:bodyPr vert="horz" lIns="91440" tIns="45720" rIns="91440" bIns="45720" rtlCol="0" anchor="ctr">
            <a:noAutofit/>
          </a:bodyPr>
          <a:lstStyle/>
          <a:p>
            <a:pPr lvl="0" algn="ctr"/>
            <a:r>
              <a:rPr lang="ru-RU" sz="2800" dirty="0">
                <a:solidFill>
                  <a:schemeClr val="bg1"/>
                </a:solidFill>
                <a:effectLst/>
              </a:rPr>
              <a:t>О</a:t>
            </a:r>
            <a:r>
              <a:rPr lang="ru-RU" sz="2800" dirty="0" smtClean="0">
                <a:solidFill>
                  <a:schemeClr val="bg1"/>
                </a:solidFill>
                <a:effectLst/>
              </a:rPr>
              <a:t>рганы </a:t>
            </a:r>
            <a:r>
              <a:rPr lang="ru-RU" sz="2800" dirty="0">
                <a:solidFill>
                  <a:schemeClr val="bg1"/>
                </a:solidFill>
                <a:effectLst/>
              </a:rPr>
              <a:t>власти, рассматривающие вопросы о предоставлении льгот</a:t>
            </a:r>
            <a:endParaRPr lang="ru-RU" sz="2800" b="1" dirty="0">
              <a:solidFill>
                <a:schemeClr val="bg1"/>
              </a:solidFill>
              <a:latin typeface="Arial" pitchFamily="34" charset="0"/>
              <a:cs typeface="Arial" pitchFamily="34" charset="0"/>
            </a:endParaRPr>
          </a:p>
        </p:txBody>
      </p:sp>
      <p:graphicFrame>
        <p:nvGraphicFramePr>
          <p:cNvPr id="9" name="Объект 4"/>
          <p:cNvGraphicFramePr>
            <a:graphicFrameLocks/>
          </p:cNvGraphicFramePr>
          <p:nvPr>
            <p:extLst>
              <p:ext uri="{D42A27DB-BD31-4B8C-83A1-F6EECF244321}">
                <p14:modId xmlns:p14="http://schemas.microsoft.com/office/powerpoint/2010/main" xmlns="" val="2267862631"/>
              </p:ext>
            </p:extLst>
          </p:nvPr>
        </p:nvGraphicFramePr>
        <p:xfrm>
          <a:off x="1115616" y="914400"/>
          <a:ext cx="785812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68194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457200"/>
            <a:ext cx="8977928" cy="620688"/>
          </a:xfrm>
        </p:spPr>
        <p:txBody>
          <a:bodyPr>
            <a:noAutofit/>
          </a:bodyPr>
          <a:lstStyle/>
          <a:p>
            <a:pPr lvl="0" algn="ctr"/>
            <a:r>
              <a:rPr lang="ru-RU" sz="2200" dirty="0"/>
              <a:t>Исчерпывающий перечень документов, необходимых </a:t>
            </a:r>
            <a:r>
              <a:rPr lang="ru-RU" sz="2200" dirty="0" smtClean="0"/>
              <a:t>для рассмотрения вопроса о предоставлении льгот </a:t>
            </a:r>
            <a:r>
              <a:rPr lang="ru-RU" sz="2200" dirty="0" err="1" smtClean="0"/>
              <a:t>ведомстенной</a:t>
            </a:r>
            <a:r>
              <a:rPr lang="ru-RU" sz="2200" dirty="0" smtClean="0"/>
              <a:t> комиссией Министерство финансов ПМР, </a:t>
            </a:r>
            <a:r>
              <a:rPr lang="ru-RU" sz="2200" dirty="0"/>
              <a:t>предъявляемых самостоятельно заявителем – юридическим лицом:</a:t>
            </a:r>
            <a:br>
              <a:rPr lang="ru-RU" sz="2200" dirty="0"/>
            </a:br>
            <a:endParaRPr lang="ru-RU" sz="2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779242796"/>
              </p:ext>
            </p:extLst>
          </p:nvPr>
        </p:nvGraphicFramePr>
        <p:xfrm>
          <a:off x="1042988" y="1301750"/>
          <a:ext cx="8101012" cy="555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73775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smtClean="0"/>
              <a:t>Результаты работы ведомственной комиссии Министерство финансов ПМР по предоставлению льгот</a:t>
            </a:r>
            <a:endParaRPr lang="ru-RU" sz="2200" b="1" dirty="0"/>
          </a:p>
        </p:txBody>
      </p:sp>
      <p:sp>
        <p:nvSpPr>
          <p:cNvPr id="3" name="Объект 2"/>
          <p:cNvSpPr>
            <a:spLocks noGrp="1"/>
          </p:cNvSpPr>
          <p:nvPr>
            <p:ph idx="1"/>
          </p:nvPr>
        </p:nvSpPr>
        <p:spPr/>
        <p:txBody>
          <a:bodyPr>
            <a:normAutofit fontScale="47500" lnSpcReduction="20000"/>
          </a:bodyPr>
          <a:lstStyle/>
          <a:p>
            <a:pPr marL="82296" indent="0" algn="just">
              <a:buNone/>
            </a:pPr>
            <a:r>
              <a:rPr lang="ru-RU" dirty="0" smtClean="0"/>
              <a:t>          Ведомственной </a:t>
            </a:r>
            <a:r>
              <a:rPr lang="ru-RU" dirty="0"/>
              <a:t>комиссией Министерства финансов Приднестровской Молдавской Республики по рассмотрению вопросов предоставления льгот по налоговым платежам, штрафным и финансовым санкциям за период времени 2019 год – 10 месяцев 2020 года рассмотрено </a:t>
            </a:r>
            <a:r>
              <a:rPr lang="ru-RU" b="1" dirty="0"/>
              <a:t>207</a:t>
            </a:r>
            <a:r>
              <a:rPr lang="ru-RU" dirty="0"/>
              <a:t> </a:t>
            </a:r>
            <a:r>
              <a:rPr lang="ru-RU" b="1" dirty="0"/>
              <a:t>обращений</a:t>
            </a:r>
            <a:r>
              <a:rPr lang="ru-RU" dirty="0"/>
              <a:t>, в том числе обращения: </a:t>
            </a:r>
          </a:p>
          <a:p>
            <a:pPr>
              <a:buFont typeface="Wingdings" panose="05000000000000000000" pitchFamily="2" charset="2"/>
              <a:buChar char="Ø"/>
            </a:pPr>
            <a:r>
              <a:rPr lang="ru-RU" dirty="0"/>
              <a:t>- юридических лиц – 196</a:t>
            </a:r>
          </a:p>
          <a:p>
            <a:pPr>
              <a:buFont typeface="Wingdings" panose="05000000000000000000" pitchFamily="2" charset="2"/>
              <a:buChar char="Ø"/>
            </a:pPr>
            <a:r>
              <a:rPr lang="ru-RU" dirty="0"/>
              <a:t>- индивидуальных предпринимателей и КФХ - 6</a:t>
            </a:r>
          </a:p>
          <a:p>
            <a:pPr>
              <a:buFont typeface="Wingdings" panose="05000000000000000000" pitchFamily="2" charset="2"/>
              <a:buChar char="Ø"/>
            </a:pPr>
            <a:r>
              <a:rPr lang="ru-RU" dirty="0"/>
              <a:t>- физических лиц – 5</a:t>
            </a:r>
          </a:p>
          <a:p>
            <a:pPr marL="82296" indent="0">
              <a:buNone/>
            </a:pPr>
            <a:r>
              <a:rPr lang="ru-RU" dirty="0" smtClean="0"/>
              <a:t>         По </a:t>
            </a:r>
            <a:r>
              <a:rPr lang="ru-RU" dirty="0" err="1"/>
              <a:t>вышеобозначенным</a:t>
            </a:r>
            <a:r>
              <a:rPr lang="ru-RU" dirty="0"/>
              <a:t> обращениям решениями ведомственной комиссией Министерства финансов Приднестровской Молдавской Республики по рассмотрению вопросов предоставления льгот по налоговым платежам, штрафным и финансовым санкциям организациям предоставлены льготы, в том числе в виде:</a:t>
            </a:r>
          </a:p>
          <a:p>
            <a:r>
              <a:rPr lang="ru-RU" dirty="0"/>
              <a:t>	- </a:t>
            </a:r>
            <a:r>
              <a:rPr lang="ru-RU" b="1" dirty="0"/>
              <a:t>отсрочки</a:t>
            </a:r>
            <a:r>
              <a:rPr lang="ru-RU" dirty="0"/>
              <a:t> уплаты сумм задолженности по платежам в республиканский бюджет и государственные внебюджетные фонды на срок в пределах текущего года – </a:t>
            </a:r>
            <a:r>
              <a:rPr lang="ru-RU" b="1" dirty="0"/>
              <a:t>65;</a:t>
            </a:r>
          </a:p>
          <a:p>
            <a:r>
              <a:rPr lang="ru-RU" dirty="0"/>
              <a:t>	</a:t>
            </a:r>
            <a:r>
              <a:rPr lang="ru-RU" b="1" dirty="0"/>
              <a:t>- рассрочки </a:t>
            </a:r>
            <a:r>
              <a:rPr lang="ru-RU" dirty="0"/>
              <a:t>уплаты сумм задолженности по платежам в республиканский бюджет и государственные внебюджетные фонды на срок в пределах текущего года – </a:t>
            </a:r>
            <a:r>
              <a:rPr lang="ru-RU" b="1" dirty="0"/>
              <a:t>12</a:t>
            </a:r>
            <a:r>
              <a:rPr lang="ru-RU" dirty="0"/>
              <a:t> (в том числе налоговых кредитов - 3);</a:t>
            </a:r>
          </a:p>
          <a:p>
            <a:r>
              <a:rPr lang="ru-RU" dirty="0"/>
              <a:t>	- </a:t>
            </a:r>
            <a:r>
              <a:rPr lang="ru-RU" b="1" dirty="0"/>
              <a:t>освобождения</a:t>
            </a:r>
            <a:r>
              <a:rPr lang="ru-RU" dirty="0"/>
              <a:t> от уплаты штрафных и финансовых санкций (в том числе в виде пени, сумм по коэффициенту инфляции) </a:t>
            </a:r>
            <a:r>
              <a:rPr lang="ru-RU" b="1" dirty="0"/>
              <a:t>- 65</a:t>
            </a:r>
            <a:r>
              <a:rPr lang="ru-RU" dirty="0"/>
              <a:t>.</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855" y="5257800"/>
            <a:ext cx="1832005" cy="1600200"/>
          </a:xfrm>
          <a:prstGeom prst="rect">
            <a:avLst/>
          </a:prstGeom>
        </p:spPr>
      </p:pic>
    </p:spTree>
    <p:extLst>
      <p:ext uri="{BB962C8B-B14F-4D97-AF65-F5344CB8AC3E}">
        <p14:creationId xmlns:p14="http://schemas.microsoft.com/office/powerpoint/2010/main" xmlns="" val="215634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88640"/>
            <a:ext cx="7818072" cy="6192688"/>
          </a:xfrm>
        </p:spPr>
        <p:txBody>
          <a:bodyPr/>
          <a:lstStyle/>
          <a:p>
            <a:endParaRPr lang="ru-RU" dirty="0" smtClean="0"/>
          </a:p>
          <a:p>
            <a:endParaRPr lang="ru-RU" dirty="0"/>
          </a:p>
          <a:p>
            <a:pPr marL="82296" indent="0">
              <a:buNone/>
            </a:pPr>
            <a:endParaRPr lang="ru-RU" dirty="0"/>
          </a:p>
          <a:p>
            <a:pPr marL="82296" indent="0">
              <a:buNone/>
            </a:pPr>
            <a:endParaRPr lang="ru-RU" dirty="0"/>
          </a:p>
          <a:p>
            <a:endParaRPr lang="ru-RU" dirty="0" smtClean="0"/>
          </a:p>
          <a:p>
            <a:pPr marL="82296" indent="0" algn="ctr">
              <a:buNone/>
            </a:pPr>
            <a:r>
              <a:rPr lang="ru-RU" sz="4800" i="1" dirty="0" smtClean="0">
                <a:effectLst>
                  <a:outerShdw blurRad="38100" dist="38100" dir="2700000" algn="tl">
                    <a:srgbClr val="000000">
                      <a:alpha val="43137"/>
                    </a:srgbClr>
                  </a:outerShdw>
                </a:effectLst>
              </a:rPr>
              <a:t>Спасибо за внимание!</a:t>
            </a:r>
            <a:endParaRPr lang="ru-RU" sz="4800" i="1" dirty="0">
              <a:effectLst>
                <a:outerShdw blurRad="38100" dist="38100" dir="2700000" algn="tl">
                  <a:srgbClr val="000000">
                    <a:alpha val="43137"/>
                  </a:srgbClr>
                </a:outerShdw>
              </a:effectLs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893490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5279" y="14001"/>
            <a:ext cx="7958457" cy="443199"/>
          </a:xfrm>
        </p:spPr>
        <p:txBody>
          <a:bodyPr>
            <a:noAutofit/>
          </a:bodyPr>
          <a:lstStyle/>
          <a:p>
            <a:pPr lvl="0" algn="ctr"/>
            <a:r>
              <a:rPr lang="ru-RU" sz="2200" dirty="0">
                <a:effectLst/>
              </a:rPr>
              <a:t>Рассмотрение разногласий к материалам налоговой проверки</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051338533"/>
              </p:ext>
            </p:extLst>
          </p:nvPr>
        </p:nvGraphicFramePr>
        <p:xfrm>
          <a:off x="1015279" y="457201"/>
          <a:ext cx="8128722" cy="708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cstate="print"/>
          <a:stretch>
            <a:fillRect/>
          </a:stretch>
        </p:blipFill>
        <p:spPr>
          <a:xfrm rot="4089963">
            <a:off x="3180563" y="2930376"/>
            <a:ext cx="699384" cy="102120"/>
          </a:xfrm>
          <a:prstGeom prst="rect">
            <a:avLst/>
          </a:prstGeom>
        </p:spPr>
      </p:pic>
    </p:spTree>
    <p:extLst>
      <p:ext uri="{BB962C8B-B14F-4D97-AF65-F5344CB8AC3E}">
        <p14:creationId xmlns:p14="http://schemas.microsoft.com/office/powerpoint/2010/main" xmlns="" val="2043714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617878161"/>
              </p:ext>
            </p:extLst>
          </p:nvPr>
        </p:nvGraphicFramePr>
        <p:xfrm>
          <a:off x="1043608" y="457200"/>
          <a:ext cx="7890842"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57377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55104"/>
            <a:ext cx="8028384" cy="1219200"/>
          </a:xfrm>
        </p:spPr>
        <p:txBody>
          <a:bodyPr>
            <a:noAutofit/>
          </a:bodyPr>
          <a:lstStyle/>
          <a:p>
            <a:pPr algn="just"/>
            <a:r>
              <a:rPr lang="ru-RU" sz="2000" dirty="0" smtClean="0">
                <a:effectLst/>
              </a:rPr>
              <a:t>      </a:t>
            </a:r>
            <a:r>
              <a:rPr lang="ru-RU" sz="2000" b="1" dirty="0" smtClean="0">
                <a:effectLst/>
              </a:rPr>
              <a:t>При </a:t>
            </a:r>
            <a:r>
              <a:rPr lang="ru-RU" sz="2000" b="1" dirty="0">
                <a:effectLst/>
              </a:rPr>
              <a:t>выявлении в ходе мероприятий по контролю нарушений налогового или иного в пределах компетенции налоговых органов законодательства Приднестровской Молдавской Республики налоговым органом принимаются: </a:t>
            </a:r>
            <a:endParaRPr lang="ru-RU" sz="2000" b="1" dirty="0"/>
          </a:p>
        </p:txBody>
      </p:sp>
      <p:graphicFrame>
        <p:nvGraphicFramePr>
          <p:cNvPr id="7" name="Объект 6"/>
          <p:cNvGraphicFramePr>
            <a:graphicFrameLocks noGrp="1"/>
          </p:cNvGraphicFramePr>
          <p:nvPr>
            <p:ph idx="1"/>
            <p:extLst>
              <p:ext uri="{D42A27DB-BD31-4B8C-83A1-F6EECF244321}">
                <p14:modId xmlns:p14="http://schemas.microsoft.com/office/powerpoint/2010/main" xmlns="" val="1177919903"/>
              </p:ext>
            </p:extLst>
          </p:nvPr>
        </p:nvGraphicFramePr>
        <p:xfrm>
          <a:off x="1435100" y="764704"/>
          <a:ext cx="749935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2900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436" y="-20782"/>
            <a:ext cx="8458200" cy="907473"/>
          </a:xfrm>
        </p:spPr>
        <p:txBody>
          <a:bodyPr>
            <a:noAutofit/>
          </a:bodyPr>
          <a:lstStyle/>
          <a:p>
            <a:pPr algn="ctr"/>
            <a:r>
              <a:rPr lang="ru-RU" sz="2200" b="1" dirty="0">
                <a:effectLst/>
              </a:rPr>
              <a:t>Порядок рассмотрения жалоб налогоплательщиков на принятые ненормативные акты, действия (бездействия) налоговых органов </a:t>
            </a:r>
            <a:endParaRPr lang="ru-RU" sz="2200" b="1" dirty="0"/>
          </a:p>
        </p:txBody>
      </p:sp>
      <p:sp>
        <p:nvSpPr>
          <p:cNvPr id="3" name="Объект 2"/>
          <p:cNvSpPr>
            <a:spLocks noGrp="1"/>
          </p:cNvSpPr>
          <p:nvPr>
            <p:ph idx="1"/>
          </p:nvPr>
        </p:nvSpPr>
        <p:spPr>
          <a:xfrm>
            <a:off x="962891" y="886691"/>
            <a:ext cx="7943088" cy="5943600"/>
          </a:xfrm>
        </p:spPr>
        <p:txBody>
          <a:bodyPr>
            <a:normAutofit fontScale="32500" lnSpcReduction="20000"/>
          </a:bodyPr>
          <a:lstStyle/>
          <a:p>
            <a:pPr marL="82296" indent="0" algn="just">
              <a:buNone/>
            </a:pPr>
            <a:r>
              <a:rPr lang="ru-RU" sz="4900" dirty="0"/>
              <a:t>Заявитель может лично участвовать в отношениях с налоговыми органами Приднестровской Молдавской Республики, оговоренных настоящим Регламентом, или через законного или уполномоченного представителя, если иное не предусмотрено законодательством Приднестровской Молдавской Республики.</a:t>
            </a:r>
          </a:p>
          <a:p>
            <a:pPr marL="82296" indent="0" algn="just">
              <a:buNone/>
            </a:pPr>
            <a:r>
              <a:rPr lang="ru-RU" sz="4900" dirty="0"/>
              <a:t>Личное участие заявителя в отношениях с налоговыми органами не лишает его права иметь представителя, равно как участие представителя не лишает заявителя права на личное участие в указанных правоотношениях.</a:t>
            </a:r>
          </a:p>
          <a:p>
            <a:pPr marL="82296" indent="0" algn="just">
              <a:buNone/>
            </a:pPr>
            <a:r>
              <a:rPr lang="ru-RU" sz="4900" dirty="0"/>
              <a:t> </a:t>
            </a:r>
          </a:p>
          <a:p>
            <a:pPr marL="82296" indent="0" algn="just">
              <a:buNone/>
            </a:pPr>
            <a:r>
              <a:rPr lang="ru-RU" sz="6200" dirty="0"/>
              <a:t>Представителями заявителя </a:t>
            </a:r>
            <a:r>
              <a:rPr lang="ru-RU" sz="4900" dirty="0"/>
              <a:t>могут быть:</a:t>
            </a:r>
          </a:p>
          <a:p>
            <a:pPr marL="82296" indent="0" algn="just">
              <a:buNone/>
            </a:pPr>
            <a:r>
              <a:rPr lang="ru-RU" sz="6200" u="sng" dirty="0"/>
              <a:t>а) в отношении юридического лица:</a:t>
            </a:r>
          </a:p>
          <a:p>
            <a:pPr marL="82296" indent="0" algn="just">
              <a:buNone/>
            </a:pPr>
            <a:r>
              <a:rPr lang="ru-RU" sz="4900" dirty="0"/>
              <a:t>1) </a:t>
            </a:r>
            <a:r>
              <a:rPr lang="ru-RU" sz="6200" dirty="0"/>
              <a:t>законные представители </a:t>
            </a:r>
            <a:r>
              <a:rPr lang="ru-RU" sz="4900" dirty="0"/>
              <a:t>- лица, уполномоченные представлять интересы от имени юридического лица на основании прямого указания закона или его учредительных документов;</a:t>
            </a:r>
          </a:p>
          <a:p>
            <a:pPr marL="82296" indent="0" algn="just">
              <a:buNone/>
            </a:pPr>
            <a:r>
              <a:rPr lang="ru-RU" sz="4900" dirty="0"/>
              <a:t>2) </a:t>
            </a:r>
            <a:r>
              <a:rPr lang="ru-RU" sz="6200" dirty="0"/>
              <a:t>уполномоченные представители </a:t>
            </a:r>
            <a:r>
              <a:rPr lang="ru-RU" sz="4900" dirty="0"/>
              <a:t>- лица, осуществляющие свои полномочия на основании доверенности, выдаваемой в порядке, установленном гражданским законодательством Приднестровской Молдавской Республики;</a:t>
            </a:r>
          </a:p>
          <a:p>
            <a:pPr marL="82296" indent="0" algn="just">
              <a:buNone/>
            </a:pPr>
            <a:r>
              <a:rPr lang="ru-RU" sz="4900" dirty="0"/>
              <a:t> </a:t>
            </a:r>
          </a:p>
          <a:p>
            <a:pPr marL="82296" indent="0" algn="just">
              <a:buNone/>
            </a:pPr>
            <a:r>
              <a:rPr lang="ru-RU" sz="6200" u="sng" dirty="0"/>
              <a:t>б) в отношении физического лица:</a:t>
            </a:r>
          </a:p>
          <a:p>
            <a:pPr marL="82296" indent="0" algn="just">
              <a:buNone/>
            </a:pPr>
            <a:r>
              <a:rPr lang="ru-RU" sz="4900" dirty="0"/>
              <a:t>1) </a:t>
            </a:r>
            <a:r>
              <a:rPr lang="ru-RU" sz="6200" dirty="0"/>
              <a:t>законные представители </a:t>
            </a:r>
            <a:r>
              <a:rPr lang="ru-RU" sz="4900" dirty="0"/>
              <a:t>- лица, выступающие в качестве его представителей в соответствии с гражданским законодательством </a:t>
            </a:r>
            <a:r>
              <a:rPr lang="ru-RU" sz="4900" dirty="0" smtClean="0"/>
              <a:t>ПМР;</a:t>
            </a:r>
            <a:endParaRPr lang="ru-RU" sz="4900" dirty="0"/>
          </a:p>
          <a:p>
            <a:pPr marL="82296" indent="0" algn="just">
              <a:buNone/>
            </a:pPr>
            <a:r>
              <a:rPr lang="ru-RU" sz="4900" dirty="0"/>
              <a:t>2) </a:t>
            </a:r>
            <a:r>
              <a:rPr lang="ru-RU" sz="6200" dirty="0"/>
              <a:t>уполномоченные представители </a:t>
            </a:r>
            <a:r>
              <a:rPr lang="ru-RU" sz="4900" dirty="0"/>
              <a:t>- лица, осуществляющие свои полномочия на основании нотариально удостоверенной доверенности или доверенности, приравненной к нотариально удостоверенной в соответствии с гражданским законодательством </a:t>
            </a:r>
            <a:r>
              <a:rPr lang="ru-RU" sz="4900" dirty="0" smtClean="0"/>
              <a:t>ПМР.</a:t>
            </a:r>
            <a:endParaRPr lang="ru-RU" sz="4900" dirty="0"/>
          </a:p>
          <a:p>
            <a:endParaRPr lang="ru-RU" dirty="0"/>
          </a:p>
        </p:txBody>
      </p:sp>
    </p:spTree>
    <p:extLst>
      <p:ext uri="{BB962C8B-B14F-4D97-AF65-F5344CB8AC3E}">
        <p14:creationId xmlns:p14="http://schemas.microsoft.com/office/powerpoint/2010/main" xmlns="" val="753598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75419"/>
            <a:ext cx="7498080" cy="487362"/>
          </a:xfrm>
        </p:spPr>
        <p:txBody>
          <a:bodyPr>
            <a:noAutofit/>
          </a:bodyPr>
          <a:lstStyle/>
          <a:p>
            <a:pPr algn="ctr"/>
            <a:r>
              <a:rPr lang="ru-RU" sz="2400" dirty="0" smtClean="0"/>
              <a:t>                         Форма жалобы </a:t>
            </a:r>
            <a:r>
              <a:rPr lang="ru-RU" sz="2400" dirty="0"/>
              <a:t>(заявления)</a:t>
            </a:r>
            <a:br>
              <a:rPr lang="ru-RU" sz="2400" dirty="0"/>
            </a:br>
            <a:endParaRPr lang="ru-RU" sz="2400" dirty="0"/>
          </a:p>
        </p:txBody>
      </p:sp>
      <p:sp>
        <p:nvSpPr>
          <p:cNvPr id="3" name="Объект 2"/>
          <p:cNvSpPr>
            <a:spLocks noGrp="1"/>
          </p:cNvSpPr>
          <p:nvPr>
            <p:ph idx="1"/>
          </p:nvPr>
        </p:nvSpPr>
        <p:spPr>
          <a:xfrm>
            <a:off x="1435608" y="419100"/>
            <a:ext cx="7498080" cy="5486400"/>
          </a:xfrm>
        </p:spPr>
        <p:txBody>
          <a:bodyPr/>
          <a:lstStyle/>
          <a:p>
            <a:pPr marL="82296" indent="0" algn="ctr">
              <a:buNone/>
            </a:pPr>
            <a:r>
              <a:rPr lang="ru-RU" sz="2000" dirty="0" smtClean="0"/>
              <a:t>                                 Жалоба </a:t>
            </a:r>
            <a:r>
              <a:rPr lang="ru-RU" sz="2000" dirty="0"/>
              <a:t>(заявление) </a:t>
            </a:r>
            <a:r>
              <a:rPr lang="ru-RU" sz="2000" dirty="0" smtClean="0"/>
              <a:t>подается</a:t>
            </a:r>
          </a:p>
          <a:p>
            <a:pPr marL="82296" indent="0" algn="ctr">
              <a:buNone/>
            </a:pPr>
            <a:r>
              <a:rPr lang="ru-RU" sz="2000" dirty="0" smtClean="0"/>
              <a:t>                                  в электронной       или        письменной формах</a:t>
            </a:r>
          </a:p>
          <a:p>
            <a:pPr algn="just"/>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xmlns="" val="893322362"/>
              </p:ext>
            </p:extLst>
          </p:nvPr>
        </p:nvGraphicFramePr>
        <p:xfrm>
          <a:off x="1066800" y="1397729"/>
          <a:ext cx="7696199" cy="5250498"/>
        </p:xfrm>
        <a:graphic>
          <a:graphicData uri="http://schemas.openxmlformats.org/drawingml/2006/table">
            <a:tbl>
              <a:tblPr firstRow="1" firstCol="1" bandRow="1">
                <a:tableStyleId>{5C22544A-7EE6-4342-B048-85BDC9FD1C3A}</a:tableStyleId>
              </a:tblPr>
              <a:tblGrid>
                <a:gridCol w="3325517">
                  <a:extLst>
                    <a:ext uri="{9D8B030D-6E8A-4147-A177-3AD203B41FA5}">
                      <a16:colId xmlns:a16="http://schemas.microsoft.com/office/drawing/2014/main" xmlns="" val="71493742"/>
                    </a:ext>
                  </a:extLst>
                </a:gridCol>
                <a:gridCol w="2381774">
                  <a:extLst>
                    <a:ext uri="{9D8B030D-6E8A-4147-A177-3AD203B41FA5}">
                      <a16:colId xmlns:a16="http://schemas.microsoft.com/office/drawing/2014/main" xmlns="" val="4213288197"/>
                    </a:ext>
                  </a:extLst>
                </a:gridCol>
                <a:gridCol w="1988908">
                  <a:extLst>
                    <a:ext uri="{9D8B030D-6E8A-4147-A177-3AD203B41FA5}">
                      <a16:colId xmlns:a16="http://schemas.microsoft.com/office/drawing/2014/main" xmlns="" val="967295271"/>
                    </a:ext>
                  </a:extLst>
                </a:gridCol>
              </a:tblGrid>
              <a:tr h="240030">
                <a:tc>
                  <a:txBody>
                    <a:bodyPr/>
                    <a:lstStyle/>
                    <a:p>
                      <a:pPr algn="just">
                        <a:lnSpc>
                          <a:spcPct val="107000"/>
                        </a:lnSpc>
                        <a:spcAft>
                          <a:spcPts val="0"/>
                        </a:spcAft>
                        <a:tabLst>
                          <a:tab pos="630555" algn="l"/>
                        </a:tabLst>
                      </a:pPr>
                      <a:r>
                        <a:rPr lang="ru-RU" sz="1400" dirty="0">
                          <a:effectLst/>
                        </a:rPr>
                        <a:t>Министерство финансов ПМР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4" marR="31544" marT="0" marB="0"/>
                </a:tc>
                <a:tc>
                  <a:txBody>
                    <a:bodyPr/>
                    <a:lstStyle/>
                    <a:p>
                      <a:pPr>
                        <a:lnSpc>
                          <a:spcPct val="107000"/>
                        </a:lnSpc>
                        <a:spcAft>
                          <a:spcPts val="0"/>
                        </a:spcAft>
                      </a:pPr>
                      <a:r>
                        <a:rPr lang="ru-RU" sz="1400">
                          <a:effectLst/>
                        </a:rPr>
                        <a:t>gnu-ua@minfin-pmr.org</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1544" marR="31544" marT="0" marB="0"/>
                </a:tc>
                <a:tc>
                  <a:txBody>
                    <a:bodyPr/>
                    <a:lstStyle/>
                    <a:p>
                      <a:pPr>
                        <a:lnSpc>
                          <a:spcPct val="107000"/>
                        </a:lnSpc>
                        <a:spcAft>
                          <a:spcPts val="0"/>
                        </a:spcAft>
                      </a:pPr>
                      <a:r>
                        <a:rPr lang="ru-RU" sz="1400">
                          <a:effectLst/>
                        </a:rPr>
                        <a:t>г. Тирасполь, ул. Горького, 53,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1544" marR="31544" marT="0" marB="0"/>
                </a:tc>
                <a:extLst>
                  <a:ext uri="{0D108BD9-81ED-4DB2-BD59-A6C34878D82A}">
                    <a16:rowId xmlns:a16="http://schemas.microsoft.com/office/drawing/2014/main" xmlns="" val="2037129541"/>
                  </a:ext>
                </a:extLst>
              </a:tr>
              <a:tr h="4560570">
                <a:tc>
                  <a:txBody>
                    <a:bodyPr/>
                    <a:lstStyle/>
                    <a:p>
                      <a:pPr>
                        <a:lnSpc>
                          <a:spcPct val="107000"/>
                        </a:lnSpc>
                        <a:spcAft>
                          <a:spcPts val="0"/>
                        </a:spcAft>
                      </a:pPr>
                      <a:r>
                        <a:rPr lang="ru-RU" sz="1400" dirty="0">
                          <a:effectLst/>
                        </a:rPr>
                        <a:t>ТЕРРИТОРИАЛЬНЫЕ НАЛОГОВЫЕ ИНСПЕКЦИИ:</a:t>
                      </a:r>
                    </a:p>
                    <a:p>
                      <a:pPr>
                        <a:lnSpc>
                          <a:spcPct val="107000"/>
                        </a:lnSpc>
                        <a:spcAft>
                          <a:spcPts val="0"/>
                        </a:spcAft>
                      </a:pPr>
                      <a:r>
                        <a:rPr lang="ru-RU" sz="1400" dirty="0">
                          <a:effectLst/>
                        </a:rPr>
                        <a:t>Налоговая инспекция по г. Тирасполь </a:t>
                      </a:r>
                    </a:p>
                    <a:p>
                      <a:pPr>
                        <a:lnSpc>
                          <a:spcPct val="107000"/>
                        </a:lnSpc>
                        <a:spcAft>
                          <a:spcPts val="0"/>
                        </a:spcAft>
                      </a:pPr>
                      <a:r>
                        <a:rPr lang="ru-RU" sz="1400" dirty="0">
                          <a:effectLst/>
                        </a:rPr>
                        <a:t> </a:t>
                      </a:r>
                    </a:p>
                    <a:p>
                      <a:pPr algn="just">
                        <a:lnSpc>
                          <a:spcPct val="107000"/>
                        </a:lnSpc>
                        <a:spcAft>
                          <a:spcPts val="0"/>
                        </a:spcAft>
                        <a:tabLst>
                          <a:tab pos="630555" algn="l"/>
                        </a:tabLst>
                      </a:pPr>
                      <a:r>
                        <a:rPr lang="ru-RU" sz="1400" dirty="0">
                          <a:effectLst/>
                        </a:rPr>
                        <a:t>Налоговая инспекция по г. Бендеры </a:t>
                      </a:r>
                    </a:p>
                    <a:p>
                      <a:pPr algn="just">
                        <a:lnSpc>
                          <a:spcPct val="107000"/>
                        </a:lnSpc>
                        <a:spcAft>
                          <a:spcPts val="0"/>
                        </a:spcAft>
                        <a:tabLst>
                          <a:tab pos="630555" algn="l"/>
                        </a:tabLst>
                      </a:pPr>
                      <a:r>
                        <a:rPr lang="ru-RU" sz="1400" dirty="0">
                          <a:effectLst/>
                        </a:rPr>
                        <a:t> </a:t>
                      </a:r>
                    </a:p>
                    <a:p>
                      <a:pPr algn="just">
                        <a:lnSpc>
                          <a:spcPct val="107000"/>
                        </a:lnSpc>
                        <a:spcAft>
                          <a:spcPts val="0"/>
                        </a:spcAft>
                        <a:tabLst>
                          <a:tab pos="630555" algn="l"/>
                        </a:tabLst>
                      </a:pPr>
                      <a:r>
                        <a:rPr lang="ru-RU" sz="1400" dirty="0">
                          <a:effectLst/>
                        </a:rPr>
                        <a:t>Налоговая инспекция по г. </a:t>
                      </a:r>
                      <a:r>
                        <a:rPr lang="ru-RU" sz="1400" dirty="0" err="1">
                          <a:effectLst/>
                        </a:rPr>
                        <a:t>Слободзея</a:t>
                      </a:r>
                      <a:r>
                        <a:rPr lang="ru-RU" sz="1400" dirty="0">
                          <a:effectLst/>
                        </a:rPr>
                        <a:t> и </a:t>
                      </a:r>
                      <a:r>
                        <a:rPr lang="ru-RU" sz="1400" dirty="0" err="1">
                          <a:effectLst/>
                        </a:rPr>
                        <a:t>Слободзейскому</a:t>
                      </a:r>
                      <a:r>
                        <a:rPr lang="ru-RU" sz="1400" dirty="0">
                          <a:effectLst/>
                        </a:rPr>
                        <a:t> р-ну </a:t>
                      </a:r>
                    </a:p>
                    <a:p>
                      <a:pPr algn="just">
                        <a:lnSpc>
                          <a:spcPct val="107000"/>
                        </a:lnSpc>
                        <a:spcAft>
                          <a:spcPts val="0"/>
                        </a:spcAft>
                        <a:tabLst>
                          <a:tab pos="630555" algn="l"/>
                        </a:tabLst>
                      </a:pPr>
                      <a:r>
                        <a:rPr lang="ru-RU" sz="1400" dirty="0">
                          <a:effectLst/>
                        </a:rPr>
                        <a:t> </a:t>
                      </a:r>
                    </a:p>
                    <a:p>
                      <a:pPr algn="just">
                        <a:lnSpc>
                          <a:spcPct val="107000"/>
                        </a:lnSpc>
                        <a:spcAft>
                          <a:spcPts val="0"/>
                        </a:spcAft>
                        <a:tabLst>
                          <a:tab pos="630555" algn="l"/>
                        </a:tabLst>
                      </a:pPr>
                      <a:r>
                        <a:rPr lang="ru-RU" sz="1400" dirty="0">
                          <a:effectLst/>
                        </a:rPr>
                        <a:t>Налоговая инспекция по г. Григориополь и </a:t>
                      </a:r>
                      <a:r>
                        <a:rPr lang="ru-RU" sz="1400" dirty="0" err="1">
                          <a:effectLst/>
                        </a:rPr>
                        <a:t>Григориопольскому</a:t>
                      </a:r>
                      <a:r>
                        <a:rPr lang="ru-RU" sz="1400" dirty="0">
                          <a:effectLst/>
                        </a:rPr>
                        <a:t> району </a:t>
                      </a:r>
                    </a:p>
                    <a:p>
                      <a:pPr algn="just">
                        <a:lnSpc>
                          <a:spcPct val="107000"/>
                        </a:lnSpc>
                        <a:spcAft>
                          <a:spcPts val="0"/>
                        </a:spcAft>
                        <a:tabLst>
                          <a:tab pos="630555" algn="l"/>
                        </a:tabLst>
                      </a:pPr>
                      <a:r>
                        <a:rPr lang="ru-RU" sz="1400" dirty="0">
                          <a:effectLst/>
                        </a:rPr>
                        <a:t> </a:t>
                      </a:r>
                    </a:p>
                    <a:p>
                      <a:pPr algn="just">
                        <a:lnSpc>
                          <a:spcPct val="107000"/>
                        </a:lnSpc>
                        <a:spcAft>
                          <a:spcPts val="0"/>
                        </a:spcAft>
                        <a:tabLst>
                          <a:tab pos="630555" algn="l"/>
                        </a:tabLst>
                      </a:pPr>
                      <a:r>
                        <a:rPr lang="ru-RU" sz="1400" dirty="0">
                          <a:effectLst/>
                        </a:rPr>
                        <a:t>Налоговая инспекция по г. Дубоссары и </a:t>
                      </a:r>
                      <a:r>
                        <a:rPr lang="ru-RU" sz="1400" dirty="0" err="1">
                          <a:effectLst/>
                        </a:rPr>
                        <a:t>Дубоссарскому</a:t>
                      </a:r>
                      <a:r>
                        <a:rPr lang="ru-RU" sz="1400" dirty="0">
                          <a:effectLst/>
                        </a:rPr>
                        <a:t> району</a:t>
                      </a:r>
                    </a:p>
                    <a:p>
                      <a:pPr algn="just">
                        <a:lnSpc>
                          <a:spcPct val="107000"/>
                        </a:lnSpc>
                        <a:spcAft>
                          <a:spcPts val="0"/>
                        </a:spcAft>
                        <a:tabLst>
                          <a:tab pos="630555" algn="l"/>
                        </a:tabLst>
                      </a:pPr>
                      <a:r>
                        <a:rPr lang="ru-RU" sz="1400" dirty="0">
                          <a:effectLst/>
                        </a:rPr>
                        <a:t> </a:t>
                      </a:r>
                    </a:p>
                    <a:p>
                      <a:pPr algn="just">
                        <a:lnSpc>
                          <a:spcPct val="107000"/>
                        </a:lnSpc>
                        <a:spcAft>
                          <a:spcPts val="0"/>
                        </a:spcAft>
                        <a:tabLst>
                          <a:tab pos="630555" algn="l"/>
                        </a:tabLst>
                      </a:pPr>
                      <a:r>
                        <a:rPr lang="ru-RU" sz="1400" dirty="0">
                          <a:effectLst/>
                        </a:rPr>
                        <a:t>Налоговая инспекция по г. Рыбница и </a:t>
                      </a:r>
                      <a:r>
                        <a:rPr lang="ru-RU" sz="1400" dirty="0" err="1">
                          <a:effectLst/>
                        </a:rPr>
                        <a:t>Рыбницкому</a:t>
                      </a:r>
                      <a:r>
                        <a:rPr lang="ru-RU" sz="1400" dirty="0">
                          <a:effectLst/>
                        </a:rPr>
                        <a:t> р-ну </a:t>
                      </a:r>
                    </a:p>
                    <a:p>
                      <a:pPr algn="just">
                        <a:lnSpc>
                          <a:spcPct val="107000"/>
                        </a:lnSpc>
                        <a:spcAft>
                          <a:spcPts val="0"/>
                        </a:spcAft>
                        <a:tabLst>
                          <a:tab pos="630555" algn="l"/>
                        </a:tabLst>
                      </a:pPr>
                      <a:r>
                        <a:rPr lang="ru-RU" sz="1400" dirty="0">
                          <a:effectLst/>
                        </a:rPr>
                        <a:t> </a:t>
                      </a:r>
                    </a:p>
                    <a:p>
                      <a:pPr algn="just">
                        <a:lnSpc>
                          <a:spcPct val="107000"/>
                        </a:lnSpc>
                        <a:spcAft>
                          <a:spcPts val="0"/>
                        </a:spcAft>
                        <a:tabLst>
                          <a:tab pos="630555" algn="l"/>
                        </a:tabLst>
                      </a:pPr>
                      <a:r>
                        <a:rPr lang="ru-RU" sz="1400" dirty="0">
                          <a:effectLst/>
                        </a:rPr>
                        <a:t>Налоговая инспекция по г. Каменка и Каменскому р-ну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4" marR="31544" marT="0" marB="0"/>
                </a:tc>
                <a:tc>
                  <a:txBody>
                    <a:bodyPr/>
                    <a:lstStyle/>
                    <a:p>
                      <a:pPr>
                        <a:lnSpc>
                          <a:spcPct val="107000"/>
                        </a:lnSpc>
                        <a:spcAft>
                          <a:spcPts val="0"/>
                        </a:spcAft>
                      </a:pPr>
                      <a:r>
                        <a:rPr lang="ru-RU" sz="1400" dirty="0">
                          <a:effectLst/>
                        </a:rPr>
                        <a:t> </a:t>
                      </a:r>
                    </a:p>
                    <a:p>
                      <a:pPr>
                        <a:lnSpc>
                          <a:spcPct val="107000"/>
                        </a:lnSpc>
                        <a:spcAft>
                          <a:spcPts val="0"/>
                        </a:spcAft>
                      </a:pPr>
                      <a:r>
                        <a:rPr lang="ru-RU" sz="1400" dirty="0">
                          <a:effectLst/>
                        </a:rPr>
                        <a:t> </a:t>
                      </a:r>
                    </a:p>
                    <a:p>
                      <a:pPr>
                        <a:lnSpc>
                          <a:spcPct val="107000"/>
                        </a:lnSpc>
                        <a:spcAft>
                          <a:spcPts val="0"/>
                        </a:spcAft>
                      </a:pPr>
                      <a:r>
                        <a:rPr kumimoji="0" lang="ru-RU" sz="1400" kern="1200" dirty="0" smtClean="0">
                          <a:solidFill>
                            <a:schemeClr val="dk1"/>
                          </a:solidFill>
                          <a:effectLst/>
                          <a:latin typeface="+mn-lt"/>
                          <a:ea typeface="+mn-ea"/>
                          <a:cs typeface="+mn-cs"/>
                          <a:hlinkClick r:id="rId2"/>
                        </a:rPr>
                        <a:t>tiraspol@minfin-pmr.org</a:t>
                      </a:r>
                      <a:r>
                        <a:rPr kumimoji="0" lang="ru-RU" sz="1400" kern="1200" dirty="0" smtClean="0">
                          <a:solidFill>
                            <a:schemeClr val="dk1"/>
                          </a:solidFill>
                          <a:effectLst/>
                          <a:latin typeface="+mn-lt"/>
                          <a:ea typeface="+mn-ea"/>
                          <a:cs typeface="+mn-cs"/>
                        </a:rPr>
                        <a:t>. </a:t>
                      </a:r>
                      <a:endParaRPr kumimoji="0" lang="ru-RU" sz="1400" kern="1200" dirty="0">
                        <a:solidFill>
                          <a:schemeClr val="dk1"/>
                        </a:solidFill>
                        <a:effectLst/>
                        <a:latin typeface="+mn-lt"/>
                        <a:ea typeface="+mn-ea"/>
                        <a:cs typeface="+mn-cs"/>
                      </a:endParaRPr>
                    </a:p>
                    <a:p>
                      <a:pPr>
                        <a:lnSpc>
                          <a:spcPct val="107000"/>
                        </a:lnSpc>
                        <a:spcAft>
                          <a:spcPts val="0"/>
                        </a:spcAft>
                      </a:pPr>
                      <a:r>
                        <a:rPr kumimoji="0" lang="ru-RU" sz="1400" kern="1200" dirty="0">
                          <a:solidFill>
                            <a:schemeClr val="dk1"/>
                          </a:solidFill>
                          <a:effectLst/>
                          <a:latin typeface="+mn-lt"/>
                          <a:ea typeface="+mn-ea"/>
                          <a:cs typeface="+mn-cs"/>
                        </a:rPr>
                        <a:t> </a:t>
                      </a:r>
                    </a:p>
                    <a:p>
                      <a:pPr>
                        <a:lnSpc>
                          <a:spcPct val="107000"/>
                        </a:lnSpc>
                        <a:spcAft>
                          <a:spcPts val="0"/>
                        </a:spcAft>
                      </a:pPr>
                      <a:r>
                        <a:rPr kumimoji="0" lang="ru-RU" sz="1400" kern="1200" dirty="0">
                          <a:solidFill>
                            <a:schemeClr val="dk1"/>
                          </a:solidFill>
                          <a:effectLst/>
                          <a:latin typeface="+mn-lt"/>
                          <a:ea typeface="+mn-ea"/>
                          <a:cs typeface="+mn-cs"/>
                        </a:rPr>
                        <a:t> </a:t>
                      </a:r>
                      <a:r>
                        <a:rPr kumimoji="0" lang="ru-RU" sz="1400" kern="1200" dirty="0" smtClean="0">
                          <a:solidFill>
                            <a:schemeClr val="dk1"/>
                          </a:solidFill>
                          <a:effectLst/>
                          <a:latin typeface="+mn-lt"/>
                          <a:ea typeface="+mn-ea"/>
                          <a:cs typeface="+mn-cs"/>
                          <a:hlinkClick r:id="rId3"/>
                        </a:rPr>
                        <a:t>bendery@minfin-pmr.org</a:t>
                      </a:r>
                      <a:endParaRPr kumimoji="0" lang="ru-RU" sz="1400" kern="1200" dirty="0">
                        <a:solidFill>
                          <a:schemeClr val="dk1"/>
                        </a:solidFill>
                        <a:effectLst/>
                        <a:latin typeface="+mn-lt"/>
                        <a:ea typeface="+mn-ea"/>
                        <a:cs typeface="+mn-cs"/>
                      </a:endParaRPr>
                    </a:p>
                    <a:p>
                      <a:pPr>
                        <a:lnSpc>
                          <a:spcPct val="107000"/>
                        </a:lnSpc>
                        <a:spcAft>
                          <a:spcPts val="0"/>
                        </a:spcAft>
                      </a:pPr>
                      <a:r>
                        <a:rPr kumimoji="0" lang="ru-RU" sz="1400" kern="1200" dirty="0">
                          <a:solidFill>
                            <a:schemeClr val="dk1"/>
                          </a:solidFill>
                          <a:effectLst/>
                          <a:latin typeface="+mn-lt"/>
                          <a:ea typeface="+mn-ea"/>
                          <a:cs typeface="+mn-cs"/>
                        </a:rPr>
                        <a:t> </a:t>
                      </a:r>
                    </a:p>
                    <a:p>
                      <a:pPr>
                        <a:lnSpc>
                          <a:spcPct val="107000"/>
                        </a:lnSpc>
                        <a:spcAft>
                          <a:spcPts val="0"/>
                        </a:spcAft>
                      </a:pPr>
                      <a:r>
                        <a:rPr kumimoji="0" lang="ru-RU" sz="1400" kern="1200" dirty="0">
                          <a:solidFill>
                            <a:schemeClr val="dk1"/>
                          </a:solidFill>
                          <a:effectLst/>
                          <a:latin typeface="+mn-lt"/>
                          <a:ea typeface="+mn-ea"/>
                          <a:cs typeface="+mn-cs"/>
                        </a:rPr>
                        <a:t> </a:t>
                      </a:r>
                      <a:r>
                        <a:rPr kumimoji="0" lang="ru-RU" sz="1400" kern="1200" dirty="0" smtClean="0">
                          <a:solidFill>
                            <a:schemeClr val="dk1"/>
                          </a:solidFill>
                          <a:effectLst/>
                          <a:latin typeface="+mn-lt"/>
                          <a:ea typeface="+mn-ea"/>
                          <a:cs typeface="+mn-cs"/>
                          <a:hlinkClick r:id="rId4"/>
                        </a:rPr>
                        <a:t>slob@minfin-pmr.org</a:t>
                      </a:r>
                      <a:endParaRPr kumimoji="0" lang="ru-RU" sz="1400" kern="1200" dirty="0">
                        <a:solidFill>
                          <a:schemeClr val="dk1"/>
                        </a:solidFill>
                        <a:effectLst/>
                        <a:latin typeface="+mn-lt"/>
                        <a:ea typeface="+mn-ea"/>
                        <a:cs typeface="+mn-cs"/>
                      </a:endParaRPr>
                    </a:p>
                    <a:p>
                      <a:pPr>
                        <a:lnSpc>
                          <a:spcPct val="107000"/>
                        </a:lnSpc>
                        <a:spcAft>
                          <a:spcPts val="0"/>
                        </a:spcAft>
                      </a:pPr>
                      <a:r>
                        <a:rPr kumimoji="0" lang="ru-RU" sz="1400" kern="1200" dirty="0">
                          <a:solidFill>
                            <a:schemeClr val="dk1"/>
                          </a:solidFill>
                          <a:effectLst/>
                          <a:latin typeface="+mn-lt"/>
                          <a:ea typeface="+mn-ea"/>
                          <a:cs typeface="+mn-cs"/>
                        </a:rPr>
                        <a:t> </a:t>
                      </a:r>
                    </a:p>
                    <a:p>
                      <a:pPr>
                        <a:lnSpc>
                          <a:spcPct val="107000"/>
                        </a:lnSpc>
                        <a:spcAft>
                          <a:spcPts val="0"/>
                        </a:spcAft>
                      </a:pPr>
                      <a:r>
                        <a:rPr kumimoji="0" lang="ru-RU" sz="1400" kern="1200" dirty="0">
                          <a:solidFill>
                            <a:schemeClr val="dk1"/>
                          </a:solidFill>
                          <a:effectLst/>
                          <a:latin typeface="+mn-lt"/>
                          <a:ea typeface="+mn-ea"/>
                          <a:cs typeface="+mn-cs"/>
                        </a:rPr>
                        <a:t> </a:t>
                      </a:r>
                    </a:p>
                    <a:p>
                      <a:pPr>
                        <a:lnSpc>
                          <a:spcPct val="107000"/>
                        </a:lnSpc>
                        <a:spcAft>
                          <a:spcPts val="0"/>
                        </a:spcAft>
                      </a:pPr>
                      <a:r>
                        <a:rPr kumimoji="0" lang="ru-RU" sz="1400" kern="1200" dirty="0">
                          <a:solidFill>
                            <a:schemeClr val="dk1"/>
                          </a:solidFill>
                          <a:effectLst/>
                          <a:latin typeface="+mn-lt"/>
                          <a:ea typeface="+mn-ea"/>
                          <a:cs typeface="+mn-cs"/>
                          <a:hlinkClick r:id="rId5"/>
                        </a:rPr>
                        <a:t>grig@minfin-pmr.org</a:t>
                      </a:r>
                      <a:r>
                        <a:rPr kumimoji="0" lang="ru-RU" sz="1400" kern="1200" dirty="0">
                          <a:solidFill>
                            <a:schemeClr val="dk1"/>
                          </a:solidFill>
                          <a:effectLst/>
                          <a:latin typeface="+mn-lt"/>
                          <a:ea typeface="+mn-ea"/>
                          <a:cs typeface="+mn-cs"/>
                        </a:rPr>
                        <a:t> </a:t>
                      </a:r>
                    </a:p>
                    <a:p>
                      <a:pPr>
                        <a:lnSpc>
                          <a:spcPct val="107000"/>
                        </a:lnSpc>
                        <a:spcAft>
                          <a:spcPts val="0"/>
                        </a:spcAft>
                      </a:pPr>
                      <a:r>
                        <a:rPr lang="ru-RU" sz="1400" dirty="0">
                          <a:solidFill>
                            <a:schemeClr val="bg1"/>
                          </a:solidFill>
                          <a:effectLst/>
                        </a:rPr>
                        <a:t> </a:t>
                      </a:r>
                    </a:p>
                    <a:p>
                      <a:pPr>
                        <a:lnSpc>
                          <a:spcPct val="107000"/>
                        </a:lnSpc>
                        <a:spcAft>
                          <a:spcPts val="0"/>
                        </a:spcAft>
                      </a:pPr>
                      <a:r>
                        <a:rPr lang="ru-RU" sz="1400" dirty="0">
                          <a:effectLst/>
                        </a:rPr>
                        <a:t> </a:t>
                      </a:r>
                    </a:p>
                    <a:p>
                      <a:pPr>
                        <a:lnSpc>
                          <a:spcPct val="107000"/>
                        </a:lnSpc>
                        <a:spcAft>
                          <a:spcPts val="0"/>
                        </a:spcAft>
                      </a:pPr>
                      <a:r>
                        <a:rPr lang="ru-RU" sz="1400" dirty="0">
                          <a:effectLst/>
                        </a:rPr>
                        <a:t>  </a:t>
                      </a:r>
                    </a:p>
                    <a:p>
                      <a:pPr>
                        <a:lnSpc>
                          <a:spcPct val="107000"/>
                        </a:lnSpc>
                        <a:spcAft>
                          <a:spcPts val="0"/>
                        </a:spcAft>
                      </a:pPr>
                      <a:r>
                        <a:rPr lang="ru-RU" sz="1400" dirty="0">
                          <a:effectLst/>
                        </a:rPr>
                        <a:t>dubossary@minfin-pmr.org </a:t>
                      </a:r>
                    </a:p>
                    <a:p>
                      <a:pPr>
                        <a:lnSpc>
                          <a:spcPct val="107000"/>
                        </a:lnSpc>
                        <a:spcAft>
                          <a:spcPts val="0"/>
                        </a:spcAft>
                      </a:pPr>
                      <a:r>
                        <a:rPr lang="ru-RU" sz="1400" dirty="0">
                          <a:effectLst/>
                        </a:rPr>
                        <a:t> </a:t>
                      </a:r>
                    </a:p>
                    <a:p>
                      <a:pPr>
                        <a:lnSpc>
                          <a:spcPct val="107000"/>
                        </a:lnSpc>
                        <a:spcAft>
                          <a:spcPts val="0"/>
                        </a:spcAft>
                      </a:pPr>
                      <a:r>
                        <a:rPr lang="ru-RU" sz="1400" dirty="0">
                          <a:effectLst/>
                        </a:rPr>
                        <a:t> </a:t>
                      </a:r>
                    </a:p>
                    <a:p>
                      <a:pPr>
                        <a:lnSpc>
                          <a:spcPct val="107000"/>
                        </a:lnSpc>
                        <a:spcAft>
                          <a:spcPts val="0"/>
                        </a:spcAft>
                      </a:pPr>
                      <a:r>
                        <a:rPr lang="ru-RU" sz="1400" dirty="0">
                          <a:effectLst/>
                        </a:rPr>
                        <a:t>rybnitsa@minfin-pmr.org </a:t>
                      </a:r>
                    </a:p>
                    <a:p>
                      <a:pPr>
                        <a:lnSpc>
                          <a:spcPct val="107000"/>
                        </a:lnSpc>
                        <a:spcAft>
                          <a:spcPts val="0"/>
                        </a:spcAft>
                      </a:pPr>
                      <a:r>
                        <a:rPr lang="ru-RU" sz="1400" dirty="0">
                          <a:effectLst/>
                        </a:rPr>
                        <a:t> </a:t>
                      </a:r>
                      <a:endParaRPr lang="ru-RU" sz="1400" dirty="0" smtClean="0">
                        <a:effectLst/>
                      </a:endParaRPr>
                    </a:p>
                    <a:p>
                      <a:pPr>
                        <a:lnSpc>
                          <a:spcPct val="107000"/>
                        </a:lnSpc>
                        <a:spcAft>
                          <a:spcPts val="0"/>
                        </a:spcAft>
                      </a:pPr>
                      <a:endParaRPr lang="ru-RU" sz="1400" dirty="0">
                        <a:effectLst/>
                      </a:endParaRPr>
                    </a:p>
                    <a:p>
                      <a:pPr>
                        <a:lnSpc>
                          <a:spcPct val="107000"/>
                        </a:lnSpc>
                        <a:spcAft>
                          <a:spcPts val="0"/>
                        </a:spcAft>
                      </a:pPr>
                      <a:r>
                        <a:rPr lang="ru-RU" sz="1400" dirty="0">
                          <a:effectLst/>
                        </a:rPr>
                        <a:t>kamenka@minfin-pmr.org</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4" marR="31544" marT="0" marB="0"/>
                </a:tc>
                <a:tc>
                  <a:txBody>
                    <a:bodyPr/>
                    <a:lstStyle/>
                    <a:p>
                      <a:pPr>
                        <a:lnSpc>
                          <a:spcPct val="107000"/>
                        </a:lnSpc>
                        <a:spcAft>
                          <a:spcPts val="0"/>
                        </a:spcAft>
                      </a:pPr>
                      <a:r>
                        <a:rPr lang="ru-RU" sz="1400" dirty="0">
                          <a:effectLst/>
                        </a:rPr>
                        <a:t> </a:t>
                      </a:r>
                    </a:p>
                    <a:p>
                      <a:pPr>
                        <a:lnSpc>
                          <a:spcPct val="107000"/>
                        </a:lnSpc>
                        <a:spcAft>
                          <a:spcPts val="0"/>
                        </a:spcAft>
                      </a:pPr>
                      <a:r>
                        <a:rPr lang="ru-RU" sz="1400" dirty="0">
                          <a:effectLst/>
                        </a:rPr>
                        <a:t> </a:t>
                      </a:r>
                    </a:p>
                    <a:p>
                      <a:pPr>
                        <a:lnSpc>
                          <a:spcPct val="107000"/>
                        </a:lnSpc>
                        <a:spcAft>
                          <a:spcPts val="0"/>
                        </a:spcAft>
                      </a:pPr>
                      <a:r>
                        <a:rPr lang="ru-RU" sz="1400" dirty="0">
                          <a:effectLst/>
                        </a:rPr>
                        <a:t>г. Тирасполь, ул. 25 Октября, 101 </a:t>
                      </a:r>
                    </a:p>
                    <a:p>
                      <a:pPr>
                        <a:lnSpc>
                          <a:spcPct val="107000"/>
                        </a:lnSpc>
                        <a:spcAft>
                          <a:spcPts val="0"/>
                        </a:spcAft>
                      </a:pPr>
                      <a:r>
                        <a:rPr lang="ru-RU" sz="1400" dirty="0">
                          <a:effectLst/>
                        </a:rPr>
                        <a:t> </a:t>
                      </a:r>
                      <a:r>
                        <a:rPr lang="ru-RU" sz="1400" dirty="0" smtClean="0">
                          <a:effectLst/>
                        </a:rPr>
                        <a:t>г</a:t>
                      </a:r>
                      <a:r>
                        <a:rPr lang="ru-RU" sz="1400" dirty="0">
                          <a:effectLst/>
                        </a:rPr>
                        <a:t>. Бендеры, ул. Калинина, 17 </a:t>
                      </a:r>
                    </a:p>
                    <a:p>
                      <a:pPr>
                        <a:lnSpc>
                          <a:spcPct val="107000"/>
                        </a:lnSpc>
                        <a:spcAft>
                          <a:spcPts val="0"/>
                        </a:spcAft>
                      </a:pPr>
                      <a:r>
                        <a:rPr lang="ru-RU" sz="1400" dirty="0">
                          <a:effectLst/>
                        </a:rPr>
                        <a:t> </a:t>
                      </a:r>
                      <a:r>
                        <a:rPr lang="ru-RU" sz="1400" dirty="0" smtClean="0">
                          <a:effectLst/>
                        </a:rPr>
                        <a:t>г</a:t>
                      </a:r>
                      <a:r>
                        <a:rPr lang="ru-RU" sz="1400" dirty="0">
                          <a:effectLst/>
                        </a:rPr>
                        <a:t>. </a:t>
                      </a:r>
                      <a:r>
                        <a:rPr lang="ru-RU" sz="1400" dirty="0" err="1">
                          <a:effectLst/>
                        </a:rPr>
                        <a:t>Слободзея</a:t>
                      </a:r>
                      <a:r>
                        <a:rPr lang="ru-RU" sz="1400" dirty="0">
                          <a:effectLst/>
                        </a:rPr>
                        <a:t>, ул. Фрунзе, 10</a:t>
                      </a:r>
                    </a:p>
                    <a:p>
                      <a:pPr>
                        <a:lnSpc>
                          <a:spcPct val="107000"/>
                        </a:lnSpc>
                        <a:spcAft>
                          <a:spcPts val="0"/>
                        </a:spcAft>
                      </a:pPr>
                      <a:r>
                        <a:rPr lang="ru-RU" sz="1400" dirty="0">
                          <a:effectLst/>
                        </a:rPr>
                        <a:t>  </a:t>
                      </a:r>
                    </a:p>
                    <a:p>
                      <a:pPr>
                        <a:lnSpc>
                          <a:spcPct val="107000"/>
                        </a:lnSpc>
                        <a:spcAft>
                          <a:spcPts val="0"/>
                        </a:spcAft>
                      </a:pPr>
                      <a:r>
                        <a:rPr lang="ru-RU" sz="1400" dirty="0">
                          <a:effectLst/>
                        </a:rPr>
                        <a:t>г. Григориополь, ул. Карла Маркса, 146</a:t>
                      </a:r>
                    </a:p>
                    <a:p>
                      <a:pPr>
                        <a:lnSpc>
                          <a:spcPct val="107000"/>
                        </a:lnSpc>
                        <a:spcAft>
                          <a:spcPts val="0"/>
                        </a:spcAft>
                      </a:pPr>
                      <a:r>
                        <a:rPr lang="ru-RU" sz="1400" dirty="0">
                          <a:effectLst/>
                        </a:rPr>
                        <a:t> </a:t>
                      </a:r>
                    </a:p>
                    <a:p>
                      <a:pPr>
                        <a:lnSpc>
                          <a:spcPct val="107000"/>
                        </a:lnSpc>
                        <a:spcAft>
                          <a:spcPts val="0"/>
                        </a:spcAft>
                      </a:pPr>
                      <a:r>
                        <a:rPr lang="ru-RU" sz="1400" dirty="0">
                          <a:effectLst/>
                        </a:rPr>
                        <a:t> </a:t>
                      </a:r>
                    </a:p>
                    <a:p>
                      <a:pPr>
                        <a:lnSpc>
                          <a:spcPct val="107000"/>
                        </a:lnSpc>
                        <a:spcAft>
                          <a:spcPts val="0"/>
                        </a:spcAft>
                      </a:pPr>
                      <a:r>
                        <a:rPr lang="ru-RU" sz="1400" dirty="0">
                          <a:effectLst/>
                        </a:rPr>
                        <a:t> </a:t>
                      </a:r>
                      <a:r>
                        <a:rPr lang="ru-RU" sz="1400" dirty="0" smtClean="0">
                          <a:effectLst/>
                        </a:rPr>
                        <a:t>г</a:t>
                      </a:r>
                      <a:r>
                        <a:rPr lang="ru-RU" sz="1400" dirty="0">
                          <a:effectLst/>
                        </a:rPr>
                        <a:t>. Дубоссары, ул. Дзержинского, 4 </a:t>
                      </a:r>
                    </a:p>
                    <a:p>
                      <a:pPr>
                        <a:lnSpc>
                          <a:spcPct val="107000"/>
                        </a:lnSpc>
                        <a:spcAft>
                          <a:spcPts val="0"/>
                        </a:spcAft>
                      </a:pPr>
                      <a:r>
                        <a:rPr lang="ru-RU" sz="1400" dirty="0">
                          <a:effectLst/>
                        </a:rPr>
                        <a:t>  </a:t>
                      </a:r>
                    </a:p>
                    <a:p>
                      <a:pPr>
                        <a:lnSpc>
                          <a:spcPct val="107000"/>
                        </a:lnSpc>
                        <a:spcAft>
                          <a:spcPts val="0"/>
                        </a:spcAft>
                      </a:pPr>
                      <a:r>
                        <a:rPr lang="ru-RU" sz="1400" dirty="0">
                          <a:effectLst/>
                        </a:rPr>
                        <a:t>г. Рыбница, ул. Кирова, 134/1 </a:t>
                      </a:r>
                    </a:p>
                    <a:p>
                      <a:pPr>
                        <a:lnSpc>
                          <a:spcPct val="107000"/>
                        </a:lnSpc>
                        <a:spcAft>
                          <a:spcPts val="0"/>
                        </a:spcAft>
                      </a:pPr>
                      <a:r>
                        <a:rPr lang="ru-RU" sz="1400" dirty="0">
                          <a:effectLst/>
                        </a:rPr>
                        <a:t> </a:t>
                      </a:r>
                    </a:p>
                    <a:p>
                      <a:pPr>
                        <a:lnSpc>
                          <a:spcPct val="107000"/>
                        </a:lnSpc>
                        <a:spcAft>
                          <a:spcPts val="0"/>
                        </a:spcAft>
                      </a:pPr>
                      <a:r>
                        <a:rPr lang="ru-RU" sz="1400" dirty="0">
                          <a:effectLst/>
                        </a:rPr>
                        <a:t>г. Каменка, пер. </a:t>
                      </a:r>
                      <a:r>
                        <a:rPr lang="ru-RU" sz="1400" dirty="0" err="1">
                          <a:effectLst/>
                        </a:rPr>
                        <a:t>Солтыса</a:t>
                      </a:r>
                      <a:r>
                        <a:rPr lang="ru-RU" sz="1400" dirty="0">
                          <a:effectLst/>
                        </a:rPr>
                        <a:t>, 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4" marR="31544" marT="0" marB="0"/>
                </a:tc>
                <a:extLst>
                  <a:ext uri="{0D108BD9-81ED-4DB2-BD59-A6C34878D82A}">
                    <a16:rowId xmlns:a16="http://schemas.microsoft.com/office/drawing/2014/main" xmlns="" val="3690291525"/>
                  </a:ext>
                </a:extLst>
              </a:tr>
            </a:tbl>
          </a:graphicData>
        </a:graphic>
      </p:graphicFrame>
      <p:sp>
        <p:nvSpPr>
          <p:cNvPr id="9" name="Rectangle 2">
            <a:hlinkClick r:id="rId5"/>
          </p:cNvPr>
          <p:cNvSpPr>
            <a:spLocks noChangeArrowheads="1"/>
          </p:cNvSpPr>
          <p:nvPr/>
        </p:nvSpPr>
        <p:spPr bwMode="auto">
          <a:xfrm>
            <a:off x="3657600" y="1366837"/>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Стрелка вниз 9"/>
          <p:cNvSpPr/>
          <p:nvPr/>
        </p:nvSpPr>
        <p:spPr>
          <a:xfrm>
            <a:off x="4648200" y="1102121"/>
            <a:ext cx="76200" cy="223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391400" y="1102120"/>
            <a:ext cx="76200" cy="223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40408" y="30017"/>
            <a:ext cx="1301496" cy="1301496"/>
          </a:xfrm>
          <a:prstGeom prst="rect">
            <a:avLst/>
          </a:prstGeom>
        </p:spPr>
      </p:pic>
    </p:spTree>
    <p:extLst>
      <p:ext uri="{BB962C8B-B14F-4D97-AF65-F5344CB8AC3E}">
        <p14:creationId xmlns:p14="http://schemas.microsoft.com/office/powerpoint/2010/main" xmlns="" val="2390820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00200" y="1399133"/>
            <a:ext cx="7010400" cy="2858475"/>
          </a:xfrm>
          <a:prstGeom prst="rect">
            <a:avLst/>
          </a:prstGeom>
        </p:spPr>
        <p:txBody>
          <a:bodyPr wrap="square">
            <a:spAutoFit/>
          </a:bodyPr>
          <a:lstStyle/>
          <a:p>
            <a:pPr algn="ctr">
              <a:lnSpc>
                <a:spcPct val="107000"/>
              </a:lnSpc>
              <a:spcAft>
                <a:spcPts val="0"/>
              </a:spcAft>
            </a:pP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a:t>
            </a:r>
            <a:r>
              <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жалобе (заявлении) должны быть указаны</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наименование </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органа, в который подается жалоба (заявление);</a:t>
            </a:r>
          </a:p>
          <a:p>
            <a:pPr marL="285750" indent="-285750" algn="just">
              <a:lnSpc>
                <a:spcPct val="107000"/>
              </a:lnSpc>
              <a:spcAft>
                <a:spcPts val="0"/>
              </a:spcAft>
              <a:buFont typeface="Arial" panose="020B0604020202020204" pitchFamily="34" charset="0"/>
              <a:buChar char="•"/>
            </a:pP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фамилия</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имя и отчество физического лица или полное наименование юридического лица, подающего жалобу (заявление), место жительства физического лица либо место нахождения юридического лица, (юридический адрес), контактные телефоны;</a:t>
            </a:r>
          </a:p>
          <a:p>
            <a:pPr marL="285750" indent="-285750" algn="just">
              <a:lnSpc>
                <a:spcPct val="107000"/>
              </a:lnSpc>
              <a:spcAft>
                <a:spcPts val="0"/>
              </a:spcAft>
              <a:buFont typeface="Arial" panose="020B0604020202020204" pitchFamily="34" charset="0"/>
              <a:buChar char="•"/>
            </a:pP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наименование </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органа, проводившего мероприятие по контролю, либо принявшего постановление по делу об административном правонарушении;</a:t>
            </a:r>
          </a:p>
          <a:p>
            <a:pPr marL="285750" indent="-285750" algn="just">
              <a:lnSpc>
                <a:spcPct val="107000"/>
              </a:lnSpc>
              <a:spcAft>
                <a:spcPts val="0"/>
              </a:spcAft>
              <a:buFont typeface="Arial" panose="020B0604020202020204" pitchFamily="34" charset="0"/>
              <a:buChar char="•"/>
            </a:pP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обстоятельства</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на которых лицо, подающее жалобу (заявление), основывает свои требования;</a:t>
            </a:r>
          </a:p>
          <a:p>
            <a:pPr marL="285750" indent="-285750" algn="just">
              <a:lnSpc>
                <a:spcPct val="107000"/>
              </a:lnSpc>
              <a:spcAft>
                <a:spcPts val="0"/>
              </a:spcAft>
              <a:buFont typeface="Arial" panose="020B0604020202020204" pitchFamily="34" charset="0"/>
              <a:buChar char="•"/>
            </a:pP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дата </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подписания жалобы (заявления) заявителем.</a:t>
            </a:r>
          </a:p>
          <a:p>
            <a:pPr algn="just">
              <a:lnSpc>
                <a:spcPct val="107000"/>
              </a:lnSpc>
              <a:spcAft>
                <a:spcPts val="0"/>
              </a:spcAft>
            </a:pP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Рисунок 9"/>
          <p:cNvPicPr>
            <a:picLocks noChangeAspect="1"/>
          </p:cNvPicPr>
          <p:nvPr/>
        </p:nvPicPr>
        <p:blipFill>
          <a:blip r:embed="rId2" cstate="print"/>
          <a:stretch>
            <a:fillRect/>
          </a:stretch>
        </p:blipFill>
        <p:spPr>
          <a:xfrm>
            <a:off x="2247900" y="0"/>
            <a:ext cx="5715000" cy="1295400"/>
          </a:xfrm>
          <a:prstGeom prst="rect">
            <a:avLst/>
          </a:prstGeom>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4589" y="2209800"/>
            <a:ext cx="639268" cy="1285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42"/>
          <p:cNvSpPr txBox="1">
            <a:spLocks noChangeArrowheads="1"/>
          </p:cNvSpPr>
          <p:nvPr/>
        </p:nvSpPr>
        <p:spPr bwMode="auto">
          <a:xfrm>
            <a:off x="1191088" y="3962400"/>
            <a:ext cx="7828624" cy="2707793"/>
          </a:xfrm>
          <a:prstGeom prst="rect">
            <a:avLst/>
          </a:prstGeom>
          <a:solidFill>
            <a:schemeClr val="bg1"/>
          </a:solidFill>
          <a:ln w="28575">
            <a:solidFill>
              <a:srgbClr val="FF0000"/>
            </a:solidFill>
            <a:miter lim="800000"/>
            <a:headEnd/>
            <a:tailEnd/>
          </a:ln>
        </p:spPr>
        <p:txBody>
          <a:bodyPr wrap="square">
            <a:spAutoFit/>
          </a:bodyPr>
          <a:lstStyle/>
          <a:p>
            <a:pPr marL="342900" indent="-342900" algn="just">
              <a:buFont typeface="Wingdings" pitchFamily="2" charset="2"/>
              <a:buChar char="Ø"/>
            </a:pPr>
            <a:endParaRPr lang="ru-RU" sz="1400" dirty="0" smtClean="0">
              <a:solidFill>
                <a:srgbClr val="FF0000"/>
              </a:solidFill>
              <a:latin typeface="Arial" pitchFamily="34" charset="0"/>
              <a:cs typeface="Arial" pitchFamily="34" charset="0"/>
            </a:endParaRPr>
          </a:p>
          <a:p>
            <a:pPr algn="just">
              <a:lnSpc>
                <a:spcPct val="107000"/>
              </a:lnSpc>
              <a:spcAft>
                <a:spcPts val="0"/>
              </a:spcAft>
            </a:pPr>
            <a:r>
              <a:rPr lang="ru-RU" sz="1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Лицо</a:t>
            </a:r>
            <a:r>
              <a:rPr 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подавшее жалобу (заявление), в случае необходимости </a:t>
            </a:r>
            <a:r>
              <a:rPr lang="ru-RU"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представляет доказательства, обосновывающие содержащиеся в нем требования</a:t>
            </a:r>
            <a:r>
              <a:rPr 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Если представленных доказательств недостаточно, орган власти, рассматривающий жалобу (заявление), </a:t>
            </a:r>
            <a:r>
              <a:rPr lang="ru-RU"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предлагает заявителю представить дополнительные сведения либо собирает их самостоятельно</a:t>
            </a:r>
            <a:r>
              <a:rPr 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когда лицо, подавшее обращение, ссылается на отсутствие условий, необходимых для сбора дополнительной информации.</a:t>
            </a:r>
          </a:p>
          <a:p>
            <a:pPr algn="just"/>
            <a:r>
              <a:rPr 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Письменная жалоба (заявление) </a:t>
            </a:r>
            <a:r>
              <a:rPr lang="ru-RU"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подписывается заявителем или его представителем с приложением доверенности</a:t>
            </a:r>
            <a:r>
              <a:rPr 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подтверждающей его полномочия на подачу жалобы (заявления).</a:t>
            </a:r>
          </a:p>
          <a:p>
            <a:pPr algn="just"/>
            <a:r>
              <a:rPr 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К жалобе (заявлению) </a:t>
            </a:r>
            <a:r>
              <a:rPr lang="ru-RU"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могут быть приложены документы</a:t>
            </a:r>
            <a:r>
              <a:rPr lang="ru-RU"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которые по мнению заявителя содержат </a:t>
            </a:r>
            <a:r>
              <a:rPr lang="ru-RU"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сведения об обстоятельствах, имеющих значение для рассмотрения жалобы (заявления). </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09" y="4572000"/>
            <a:ext cx="1000132" cy="1000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8137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70709" y="3406927"/>
            <a:ext cx="8001000" cy="3451073"/>
          </a:xfrm>
          <a:prstGeom prst="rect">
            <a:avLst/>
          </a:prstGeom>
        </p:spPr>
        <p:txBody>
          <a:bodyPr wrap="square">
            <a:spAutoFit/>
          </a:bodyPr>
          <a:lstStyle/>
          <a:p>
            <a:pPr algn="just">
              <a:lnSpc>
                <a:spcPct val="107000"/>
              </a:lnSpc>
              <a:spcAft>
                <a:spcPts val="0"/>
              </a:spcAft>
            </a:pPr>
            <a:r>
              <a:rPr lang="ru-RU" sz="155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Жалоба </a:t>
            </a: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(заявление) </a:t>
            </a:r>
            <a:r>
              <a:rPr lang="ru-RU" sz="15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 подлежит рассмотрению </a:t>
            </a: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следующих случаях</a:t>
            </a:r>
            <a:r>
              <a:rPr lang="ru-RU" sz="155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15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 </a:t>
            </a:r>
            <a:r>
              <a:rPr lang="ru-RU" sz="15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пропуск срока подачи жалобы </a:t>
            </a: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(заявления), установленного законодательством Приднестровской Молдавской Республики;</a:t>
            </a:r>
          </a:p>
          <a:p>
            <a:pPr algn="just">
              <a:lnSpc>
                <a:spcPct val="107000"/>
              </a:lnSpc>
              <a:spcAft>
                <a:spcPts val="0"/>
              </a:spcAft>
            </a:pP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 подача жалобы (заявления) представителем заявителя, </a:t>
            </a:r>
            <a:r>
              <a:rPr lang="ru-RU" sz="15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полномочия</a:t>
            </a: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которого </a:t>
            </a:r>
            <a:r>
              <a:rPr lang="ru-RU" sz="15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документально не подтверждены</a:t>
            </a: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если имеется </a:t>
            </a:r>
            <a:r>
              <a:rPr lang="ru-RU" sz="15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вступившее в законную силу решение суда о том же предмете </a:t>
            </a: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 по тем же основаниям, которые изложены в жалобе (заявлении) либо вопросы находятся на рассмотрении в суде;</a:t>
            </a:r>
          </a:p>
          <a:p>
            <a:pPr algn="just">
              <a:lnSpc>
                <a:spcPct val="107000"/>
              </a:lnSpc>
              <a:spcAft>
                <a:spcPts val="0"/>
              </a:spcAft>
            </a:pP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 если </a:t>
            </a:r>
            <a:r>
              <a:rPr lang="ru-RU" sz="15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повторном обращении не приводятся новые доводы </a:t>
            </a: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или вновь открывшиеся обстоятельства, а предыдущее обращение по тому же вопросу было ранее рассмотрено и разрешено по существу;</a:t>
            </a:r>
          </a:p>
          <a:p>
            <a:pPr algn="just">
              <a:lnSpc>
                <a:spcPct val="107000"/>
              </a:lnSpc>
              <a:spcAft>
                <a:spcPts val="0"/>
              </a:spcAft>
            </a:pP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 если жалоба (заявление) носит </a:t>
            </a:r>
            <a:r>
              <a:rPr lang="ru-RU" sz="155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анонимный характер</a:t>
            </a:r>
            <a:r>
              <a:rPr lang="ru-RU"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15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36073" y="0"/>
            <a:ext cx="7334250" cy="3442855"/>
          </a:xfrm>
          <a:prstGeom prst="rect">
            <a:avLst/>
          </a:prstGeom>
        </p:spPr>
      </p:pic>
    </p:spTree>
    <p:extLst>
      <p:ext uri="{BB962C8B-B14F-4D97-AF65-F5344CB8AC3E}">
        <p14:creationId xmlns:p14="http://schemas.microsoft.com/office/powerpoint/2010/main" xmlns="" val="19522331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1288</TotalTime>
  <Words>2782</Words>
  <Application>Microsoft Office PowerPoint</Application>
  <PresentationFormat>Экран (4:3)</PresentationFormat>
  <Paragraphs>243</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Солнцестояние</vt:lpstr>
      <vt:lpstr>Слайд 1</vt:lpstr>
      <vt:lpstr>Слайд 2</vt:lpstr>
      <vt:lpstr>Рассмотрение разногласий к материалам налоговой проверки</vt:lpstr>
      <vt:lpstr>Слайд 4</vt:lpstr>
      <vt:lpstr>      При выявлении в ходе мероприятий по контролю нарушений налогового или иного в пределах компетенции налоговых органов законодательства Приднестровской Молдавской Республики налоговым органом принимаются: </vt:lpstr>
      <vt:lpstr>Порядок рассмотрения жалоб налогоплательщиков на принятые ненормативные акты, действия (бездействия) налоговых органов </vt:lpstr>
      <vt:lpstr>                         Форма жалобы (заявления) </vt:lpstr>
      <vt:lpstr>Слайд 8</vt:lpstr>
      <vt:lpstr>Слайд 9</vt:lpstr>
      <vt:lpstr>Подача жалобы (заявления)</vt:lpstr>
      <vt:lpstr>               Определение даты подачи жалобы</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Органы власти, рассматривающие вопросы о предоставлении льгот</vt:lpstr>
      <vt:lpstr>Исчерпывающий перечень документов, необходимых для рассмотрения вопроса о предоставлении льгот ведомстенной комиссией Министерство финансов ПМР, предъявляемых самостоятельно заявителем – юридическим лицом: </vt:lpstr>
      <vt:lpstr>Результаты работы ведомственной комиссии Министерство финансов ПМР по предоставлению льгот</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Российской Федерации ФГБУ ВПО«Московский государственный университет леса» Кафедра экономики обрабатывающих отраслей  промышленности, учета и аудита      «Приобретение товаров»</dc:title>
  <dc:creator>user</dc:creator>
  <cp:lastModifiedBy>tpp488</cp:lastModifiedBy>
  <cp:revision>120</cp:revision>
  <dcterms:created xsi:type="dcterms:W3CDTF">2013-03-16T10:00:39Z</dcterms:created>
  <dcterms:modified xsi:type="dcterms:W3CDTF">2020-12-01T14:19:11Z</dcterms:modified>
</cp:coreProperties>
</file>