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2"/>
    <p:sldMasterId id="2147483673" r:id="rId3"/>
    <p:sldMasterId id="2147483689" r:id="rId4"/>
  </p:sldMasterIdLst>
  <p:notesMasterIdLst>
    <p:notesMasterId r:id="rId16"/>
  </p:notesMasterIdLst>
  <p:sldIdLst>
    <p:sldId id="268" r:id="rId5"/>
    <p:sldId id="288" r:id="rId6"/>
    <p:sldId id="292" r:id="rId7"/>
    <p:sldId id="275" r:id="rId8"/>
    <p:sldId id="286" r:id="rId9"/>
    <p:sldId id="289" r:id="rId10"/>
    <p:sldId id="281" r:id="rId11"/>
    <p:sldId id="280" r:id="rId12"/>
    <p:sldId id="290" r:id="rId13"/>
    <p:sldId id="291" r:id="rId14"/>
    <p:sldId id="271" r:id="rId1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5" autoAdjust="0"/>
    <p:restoredTop sz="94654" autoAdjust="0"/>
  </p:normalViewPr>
  <p:slideViewPr>
    <p:cSldViewPr>
      <p:cViewPr varScale="1">
        <p:scale>
          <a:sx n="75" d="100"/>
          <a:sy n="75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Microsoft\Windows\Temporary%20Internet%20Files\Content.IE5\7FYSRXJ9\&#1041;&#1040;&#1047;&#1040;%20&#1059;&#1063;&#1045;&#1058;&#1040;%20&#1055;&#1054;&#1056;&#1059;&#1063;&#1048;&#1058;&#1045;&#1051;&#1068;&#1057;&#1058;&#1042;_04.05.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4850586776907829"/>
                  <c:y val="1.855765584887833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270236055642939"/>
                  <c:y val="1.347147199413216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246978405908114E-2"/>
                  <c:y val="-7.185277157911530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3129447605236847E-2"/>
                  <c:y val="-4.341178871643139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922722036732761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3211057781124318E-3"/>
                  <c:y val="2.362079537129337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8.6249627234400855E-2"/>
                  <c:y val="-6.898334338241844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1202819569755399E-2"/>
                  <c:y val="-3.337876141399951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4849095714511254"/>
                  <c:y val="2.296708044033641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 i="1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структура_действ!$B$200:$B$208</c:f>
              <c:strCache>
                <c:ptCount val="9"/>
                <c:pt idx="0">
                  <c:v>Производство промышленных и продовольственных товаров</c:v>
                </c:pt>
                <c:pt idx="1">
                  <c:v>Строительная индустрия</c:v>
                </c:pt>
                <c:pt idx="2">
                  <c:v>Жилищно-коммунальное хозяйство</c:v>
                </c:pt>
                <c:pt idx="3">
                  <c:v>Сельское хозяйство и переработка сельскохозяйственной продукции</c:v>
                </c:pt>
                <c:pt idx="4">
                  <c:v>Бытовое обслуживание населения</c:v>
                </c:pt>
                <c:pt idx="5">
                  <c:v>Недвижимость</c:v>
                </c:pt>
                <c:pt idx="6">
                  <c:v>Услуги связи, транспортные услуги и рекламная деятельность</c:v>
                </c:pt>
                <c:pt idx="7">
                  <c:v>Розничная торговля</c:v>
                </c:pt>
                <c:pt idx="8">
                  <c:v>Оптовая торговля</c:v>
                </c:pt>
              </c:strCache>
            </c:strRef>
          </c:cat>
          <c:val>
            <c:numRef>
              <c:f>структура_действ!$D$200:$D$208</c:f>
              <c:numCache>
                <c:formatCode>0.0%</c:formatCode>
                <c:ptCount val="9"/>
                <c:pt idx="0">
                  <c:v>0.13342514780557821</c:v>
                </c:pt>
                <c:pt idx="1">
                  <c:v>7.0731932889802465E-2</c:v>
                </c:pt>
                <c:pt idx="2">
                  <c:v>0.14772332886719808</c:v>
                </c:pt>
                <c:pt idx="3">
                  <c:v>6.1042672116919723E-2</c:v>
                </c:pt>
                <c:pt idx="4">
                  <c:v>0.12311946136729238</c:v>
                </c:pt>
                <c:pt idx="5">
                  <c:v>0.10891465772412061</c:v>
                </c:pt>
                <c:pt idx="6">
                  <c:v>9.9062262824249018E-3</c:v>
                </c:pt>
                <c:pt idx="7">
                  <c:v>0.2088217415029128</c:v>
                </c:pt>
                <c:pt idx="8">
                  <c:v>0.13631483144375081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B22DB1-F271-4515-A8EF-EAB724F0D61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C88543-49E8-40E2-83F4-1E04B5A007F0}">
      <dgm:prSet phldrT="[Текст]" custT="1"/>
      <dgm:spPr>
        <a:xfrm>
          <a:off x="0" y="11943"/>
          <a:ext cx="1004205" cy="1007823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800" b="1" dirty="0" smtClean="0">
              <a:solidFill>
                <a:sysClr val="window" lastClr="FFFFFF"/>
              </a:solidFill>
              <a:effectLst/>
              <a:latin typeface="Arial" pitchFamily="34" charset="0"/>
              <a:ea typeface="+mn-ea"/>
              <a:cs typeface="Arial" pitchFamily="34" charset="0"/>
            </a:rPr>
            <a:t>0% </a:t>
          </a:r>
          <a:r>
            <a:rPr lang="ru-RU" sz="1800" dirty="0" smtClean="0">
              <a:solidFill>
                <a:sysClr val="window" lastClr="FFFFFF"/>
              </a:solidFill>
              <a:effectLst/>
              <a:latin typeface="Arial" pitchFamily="34" charset="0"/>
              <a:ea typeface="+mn-ea"/>
              <a:cs typeface="Arial" pitchFamily="34" charset="0"/>
            </a:rPr>
            <a:t>БЕСПЛАТНО</a:t>
          </a:r>
          <a:endParaRPr lang="ru-RU" sz="1800" dirty="0">
            <a:solidFill>
              <a:sysClr val="window" lastClr="FFFFFF"/>
            </a:solidFill>
            <a:effectLst/>
            <a:latin typeface="Arial" pitchFamily="34" charset="0"/>
            <a:ea typeface="+mn-ea"/>
            <a:cs typeface="Arial" pitchFamily="34" charset="0"/>
          </a:endParaRPr>
        </a:p>
      </dgm:t>
    </dgm:pt>
    <dgm:pt modelId="{6DC7266A-7CC8-4102-82BF-04B0B0B426C2}" type="parTrans" cxnId="{A8214AB0-649E-4887-9B76-D67101A649DC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E5A851BC-7D6F-4772-92FD-72D381BC3F42}" type="sibTrans" cxnId="{A8214AB0-649E-4887-9B76-D67101A649DC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E8CD75D8-7626-4546-8CD6-A001E52CC745}">
      <dgm:prSet phldrT="[Текст]" custT="1"/>
      <dgm:spPr>
        <a:xfrm rot="5400000">
          <a:off x="1700946" y="-555599"/>
          <a:ext cx="842705" cy="2235401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Кредит </a:t>
          </a:r>
          <a:r>
            <a:rPr lang="ru-RU" sz="1800" dirty="0" smtClean="0">
              <a:solidFill>
                <a:srgbClr val="F79646">
                  <a:lumMod val="75000"/>
                </a:srgb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от 1 до 3 млн. рублей</a:t>
          </a:r>
          <a:endParaRPr lang="ru-RU" sz="1800" dirty="0">
            <a:solidFill>
              <a:srgbClr val="F79646">
                <a:lumMod val="75000"/>
              </a:srgbClr>
            </a:solidFill>
            <a:effectLst/>
            <a:latin typeface="Arial" pitchFamily="34" charset="0"/>
            <a:ea typeface="+mn-ea"/>
            <a:cs typeface="Arial" pitchFamily="34" charset="0"/>
          </a:endParaRPr>
        </a:p>
      </dgm:t>
    </dgm:pt>
    <dgm:pt modelId="{306BD78B-9A41-473A-B04E-E9860BF44369}" type="parTrans" cxnId="{D53E7ECA-3B2F-489C-84F4-EE4A8CA66150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07767913-9C6C-4563-ADFE-7EFEEE98B101}" type="sibTrans" cxnId="{D53E7ECA-3B2F-489C-84F4-EE4A8CA66150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93479DFA-5661-4597-BC8C-97768D30FB30}">
      <dgm:prSet phldrT="[Текст]" custT="1"/>
      <dgm:spPr>
        <a:xfrm rot="5400000">
          <a:off x="1700946" y="-555599"/>
          <a:ext cx="842705" cy="2235401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Поручительство </a:t>
          </a:r>
          <a:r>
            <a:rPr lang="ru-RU" sz="1800" dirty="0" smtClean="0">
              <a:solidFill>
                <a:srgbClr val="F79646">
                  <a:lumMod val="75000"/>
                </a:srgb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до 1,5 млн. рублей</a:t>
          </a:r>
          <a:endParaRPr lang="ru-RU" sz="1800" dirty="0">
            <a:solidFill>
              <a:srgbClr val="F79646">
                <a:lumMod val="75000"/>
              </a:srgbClr>
            </a:solidFill>
            <a:effectLst/>
            <a:latin typeface="Arial" pitchFamily="34" charset="0"/>
            <a:ea typeface="+mn-ea"/>
            <a:cs typeface="Arial" pitchFamily="34" charset="0"/>
          </a:endParaRPr>
        </a:p>
      </dgm:t>
    </dgm:pt>
    <dgm:pt modelId="{CE771C51-0911-4FBF-8C76-CDA2C80C827D}" type="parTrans" cxnId="{ACA10BE7-212E-4A7F-B4CD-8F3FF821B0FD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A164BA2A-7119-4DA4-B2FB-877918A7EB92}" type="sibTrans" cxnId="{ACA10BE7-212E-4A7F-B4CD-8F3FF821B0FD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334262EA-7366-4FC4-8253-6D945694C172}">
      <dgm:prSet phldrT="[Текст]" custT="1"/>
      <dgm:spPr>
        <a:xfrm rot="5400000">
          <a:off x="1685048" y="433602"/>
          <a:ext cx="842705" cy="2180120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Кредит </a:t>
          </a:r>
          <a:r>
            <a:rPr lang="ru-RU" sz="1800" dirty="0" smtClean="0">
              <a:solidFill>
                <a:srgbClr val="F79646">
                  <a:lumMod val="75000"/>
                </a:srgb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от 1 до 3 млн. рублей</a:t>
          </a:r>
          <a:endParaRPr lang="ru-RU" sz="1800" dirty="0">
            <a:solidFill>
              <a:srgbClr val="F79646">
                <a:lumMod val="75000"/>
              </a:srgbClr>
            </a:solidFill>
            <a:effectLst/>
            <a:latin typeface="Arial" pitchFamily="34" charset="0"/>
            <a:ea typeface="+mn-ea"/>
            <a:cs typeface="Arial" pitchFamily="34" charset="0"/>
          </a:endParaRPr>
        </a:p>
      </dgm:t>
    </dgm:pt>
    <dgm:pt modelId="{A46AAF35-0500-4F5F-BB24-E431F9E09B92}" type="parTrans" cxnId="{886AEF62-77F2-44C0-8A38-5CF18978844C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B8FDCC7A-25D0-43DD-B6E4-FEC1E09DA0F5}" type="sibTrans" cxnId="{886AEF62-77F2-44C0-8A38-5CF18978844C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6C7379FE-2074-4B8A-BF5C-8025922F6D8F}">
      <dgm:prSet phldrT="[Текст]" custT="1"/>
      <dgm:spPr>
        <a:xfrm rot="5400000">
          <a:off x="1685048" y="433602"/>
          <a:ext cx="842705" cy="2180120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Поручительство </a:t>
          </a:r>
          <a:r>
            <a:rPr lang="ru-RU" sz="1800" dirty="0" smtClean="0">
              <a:solidFill>
                <a:srgbClr val="F79646">
                  <a:lumMod val="75000"/>
                </a:srgb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свыше 1,5 млн. рублей</a:t>
          </a:r>
          <a:endParaRPr lang="ru-RU" sz="1800" dirty="0">
            <a:solidFill>
              <a:srgbClr val="F79646">
                <a:lumMod val="75000"/>
              </a:srgbClr>
            </a:solidFill>
            <a:effectLst/>
            <a:latin typeface="Arial" pitchFamily="34" charset="0"/>
            <a:ea typeface="+mn-ea"/>
            <a:cs typeface="Arial" pitchFamily="34" charset="0"/>
          </a:endParaRPr>
        </a:p>
      </dgm:t>
    </dgm:pt>
    <dgm:pt modelId="{AF4BA2FE-F4B5-4F3A-AD1B-987CD6351FF6}" type="parTrans" cxnId="{8CF25A2E-71AA-47BF-8D82-A0BE813602F0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30505FF2-AD0F-4AF3-BE2B-CEE93AB29026}" type="sibTrans" cxnId="{8CF25A2E-71AA-47BF-8D82-A0BE813602F0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593C1B58-2A92-42ED-A3FB-5E3F5D141C0D}">
      <dgm:prSet phldrT="[Текст]" custT="1"/>
      <dgm:spPr>
        <a:xfrm>
          <a:off x="0" y="2034490"/>
          <a:ext cx="1020739" cy="863004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800" b="1" dirty="0" smtClean="0">
              <a:solidFill>
                <a:sysClr val="window" lastClr="FFFFFF"/>
              </a:solidFill>
              <a:effectLst/>
              <a:latin typeface="Arial" pitchFamily="34" charset="0"/>
              <a:ea typeface="+mn-ea"/>
              <a:cs typeface="Arial" pitchFamily="34" charset="0"/>
            </a:rPr>
            <a:t>1,</a:t>
          </a:r>
          <a:r>
            <a:rPr lang="en-US" sz="1800" b="1" dirty="0" smtClean="0">
              <a:solidFill>
                <a:sysClr val="window" lastClr="FFFFFF"/>
              </a:solidFill>
              <a:effectLst/>
              <a:latin typeface="Arial" pitchFamily="34" charset="0"/>
              <a:ea typeface="+mn-ea"/>
              <a:cs typeface="Arial" pitchFamily="34" charset="0"/>
            </a:rPr>
            <a:t>25</a:t>
          </a:r>
          <a:r>
            <a:rPr lang="ru-RU" sz="1800" b="1" dirty="0" smtClean="0">
              <a:solidFill>
                <a:sysClr val="window" lastClr="FFFFFF"/>
              </a:solidFill>
              <a:effectLst/>
              <a:latin typeface="Arial" pitchFamily="34" charset="0"/>
              <a:ea typeface="+mn-ea"/>
              <a:cs typeface="Arial" pitchFamily="34" charset="0"/>
            </a:rPr>
            <a:t>%</a:t>
          </a:r>
          <a:endParaRPr lang="ru-RU" sz="1800" b="1" dirty="0">
            <a:solidFill>
              <a:sysClr val="window" lastClr="FFFFFF"/>
            </a:solidFill>
            <a:effectLst/>
            <a:latin typeface="Arial" pitchFamily="34" charset="0"/>
            <a:ea typeface="+mn-ea"/>
            <a:cs typeface="Arial" pitchFamily="34" charset="0"/>
          </a:endParaRPr>
        </a:p>
      </dgm:t>
    </dgm:pt>
    <dgm:pt modelId="{D13975F7-5583-44C6-A3DF-CF66F454EBB3}" type="parTrans" cxnId="{13A8AFFF-7ED8-4CED-AB28-579D6D9CDCE6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B5D8D6EA-D6C0-451D-AFFC-9830CAFCC5C9}" type="sibTrans" cxnId="{13A8AFFF-7ED8-4CED-AB28-579D6D9CDCE6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FBFCD931-0EEE-4B61-9767-CF127F27D334}">
      <dgm:prSet phldrT="[Текст]" custT="1"/>
      <dgm:spPr>
        <a:xfrm rot="5400000">
          <a:off x="1702977" y="1366760"/>
          <a:ext cx="842705" cy="2206787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Кредит </a:t>
          </a:r>
          <a:r>
            <a:rPr lang="ru-RU" sz="1800" dirty="0" smtClean="0">
              <a:solidFill>
                <a:srgbClr val="F79646">
                  <a:lumMod val="75000"/>
                </a:srgb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от 3 до 10 млн. рублей</a:t>
          </a:r>
          <a:endParaRPr lang="ru-RU" sz="1800" dirty="0">
            <a:solidFill>
              <a:srgbClr val="F79646">
                <a:lumMod val="75000"/>
              </a:srgbClr>
            </a:solidFill>
            <a:effectLst/>
            <a:latin typeface="Arial" pitchFamily="34" charset="0"/>
            <a:ea typeface="+mn-ea"/>
            <a:cs typeface="Arial" pitchFamily="34" charset="0"/>
          </a:endParaRPr>
        </a:p>
      </dgm:t>
    </dgm:pt>
    <dgm:pt modelId="{738E8287-9434-4E95-A8B5-3BD162F759C8}" type="parTrans" cxnId="{6028C05D-4958-4C51-9D8A-3256F8CB6C8B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14911A29-C3AB-4B5A-B9CF-BEEDBAE7B931}" type="sibTrans" cxnId="{6028C05D-4958-4C51-9D8A-3256F8CB6C8B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2FB8C548-37F5-4533-8B95-E5920ECC3FB2}">
      <dgm:prSet phldrT="[Текст]" custT="1"/>
      <dgm:spPr>
        <a:xfrm>
          <a:off x="196" y="2954325"/>
          <a:ext cx="1045999" cy="836259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b="1" dirty="0" smtClean="0">
              <a:solidFill>
                <a:sysClr val="window" lastClr="FFFFFF"/>
              </a:solidFill>
              <a:effectLst/>
              <a:latin typeface="Arial" pitchFamily="34" charset="0"/>
              <a:ea typeface="+mn-ea"/>
              <a:cs typeface="Arial" pitchFamily="34" charset="0"/>
            </a:rPr>
            <a:t>1</a:t>
          </a:r>
          <a:r>
            <a:rPr lang="ru-RU" sz="1800" b="1" dirty="0" smtClean="0">
              <a:solidFill>
                <a:sysClr val="window" lastClr="FFFFFF"/>
              </a:solidFill>
              <a:effectLst/>
              <a:latin typeface="Arial" pitchFamily="34" charset="0"/>
              <a:ea typeface="+mn-ea"/>
              <a:cs typeface="Arial" pitchFamily="34" charset="0"/>
            </a:rPr>
            <a:t>,8%</a:t>
          </a:r>
        </a:p>
      </dgm:t>
    </dgm:pt>
    <dgm:pt modelId="{DFB45E02-DD3C-4C6C-94D2-08730CEE49EE}" type="parTrans" cxnId="{7E7BA7E4-381D-4000-B1A1-EB1E6CB78FD2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FCEFB945-40B6-4599-B348-14400D922CA5}" type="sibTrans" cxnId="{7E7BA7E4-381D-4000-B1A1-EB1E6CB78FD2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7D7402C5-3AF9-413D-88F6-E6C00BD80EDF}">
      <dgm:prSet custT="1"/>
      <dgm:spPr>
        <a:xfrm rot="5400000">
          <a:off x="1702977" y="1366760"/>
          <a:ext cx="842705" cy="2206787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Поручительство </a:t>
          </a:r>
          <a:r>
            <a:rPr lang="ru-RU" sz="1800" dirty="0" smtClean="0">
              <a:solidFill>
                <a:srgbClr val="F79646">
                  <a:lumMod val="75000"/>
                </a:srgb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до 70%</a:t>
          </a:r>
          <a:endParaRPr lang="ru-RU" sz="1800" dirty="0">
            <a:solidFill>
              <a:srgbClr val="F79646">
                <a:lumMod val="75000"/>
              </a:srgbClr>
            </a:solidFill>
            <a:effectLst/>
            <a:latin typeface="Arial" pitchFamily="34" charset="0"/>
            <a:ea typeface="+mn-ea"/>
            <a:cs typeface="Arial" pitchFamily="34" charset="0"/>
          </a:endParaRPr>
        </a:p>
      </dgm:t>
    </dgm:pt>
    <dgm:pt modelId="{7DE36542-1B97-4530-9D8E-7A5DC7167DB0}" type="parTrans" cxnId="{11832658-8A9C-4D0A-8918-27E7AC270DE8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0F90D499-C0CA-4146-9E55-13A224AE6379}" type="sibTrans" cxnId="{11832658-8A9C-4D0A-8918-27E7AC270DE8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75D4BA6E-88A5-453A-8893-D4963A67E285}">
      <dgm:prSet phldrT="[Текст]" custT="1"/>
      <dgm:spPr>
        <a:xfrm rot="5400000">
          <a:off x="1781874" y="2314318"/>
          <a:ext cx="693673" cy="2192319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Кредит </a:t>
          </a:r>
          <a:r>
            <a:rPr lang="ru-RU" sz="1800" dirty="0" smtClean="0">
              <a:solidFill>
                <a:srgbClr val="F79646">
                  <a:lumMod val="75000"/>
                </a:srgb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от 10 млн. рублей</a:t>
          </a:r>
          <a:endParaRPr lang="ru-RU" sz="1800" dirty="0">
            <a:solidFill>
              <a:srgbClr val="F79646">
                <a:lumMod val="75000"/>
              </a:srgbClr>
            </a:solidFill>
            <a:effectLst/>
            <a:latin typeface="Arial" pitchFamily="34" charset="0"/>
            <a:ea typeface="+mn-ea"/>
            <a:cs typeface="Arial" pitchFamily="34" charset="0"/>
          </a:endParaRPr>
        </a:p>
      </dgm:t>
    </dgm:pt>
    <dgm:pt modelId="{50DA2C9D-7BD9-4B55-A8D0-50BF1BF438B3}" type="parTrans" cxnId="{C887CAC1-5EFD-4754-8A00-80EE226F251B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F47EBFC5-5975-4AC9-B043-F6B31273E25F}" type="sibTrans" cxnId="{C887CAC1-5EFD-4754-8A00-80EE226F251B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EE304240-AB07-4485-9821-F3123CF09A46}">
      <dgm:prSet custT="1"/>
      <dgm:spPr>
        <a:xfrm rot="5400000">
          <a:off x="1781874" y="2314318"/>
          <a:ext cx="693673" cy="2192319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Поручительство </a:t>
          </a:r>
          <a:r>
            <a:rPr lang="ru-RU" sz="1800" dirty="0" smtClean="0">
              <a:solidFill>
                <a:srgbClr val="F79646">
                  <a:lumMod val="75000"/>
                </a:srgb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до 70%</a:t>
          </a:r>
          <a:endParaRPr lang="ru-RU" sz="1800" dirty="0">
            <a:solidFill>
              <a:srgbClr val="F79646">
                <a:lumMod val="75000"/>
              </a:srgbClr>
            </a:solidFill>
            <a:effectLst/>
            <a:latin typeface="Arial" pitchFamily="34" charset="0"/>
            <a:ea typeface="+mn-ea"/>
            <a:cs typeface="Arial" pitchFamily="34" charset="0"/>
          </a:endParaRPr>
        </a:p>
      </dgm:t>
    </dgm:pt>
    <dgm:pt modelId="{CA5662CC-F7C8-4287-A1C1-140F524778A9}" type="parTrans" cxnId="{10AADD83-3A08-4BFE-917A-8267C1E716AD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974E8D70-B1B4-4E28-B115-9D1AF219812D}" type="sibTrans" cxnId="{10AADD83-3A08-4BFE-917A-8267C1E716AD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17B1194F-5648-4B50-8AE0-DA5D6F31D3BC}">
      <dgm:prSet phldrT="[Текст]" custT="1"/>
      <dgm:spPr>
        <a:xfrm>
          <a:off x="0" y="1061344"/>
          <a:ext cx="1016144" cy="924637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800" b="1" dirty="0" smtClean="0">
              <a:solidFill>
                <a:sysClr val="window" lastClr="FFFFFF"/>
              </a:solidFill>
              <a:effectLst/>
              <a:latin typeface="Arial" pitchFamily="34" charset="0"/>
              <a:ea typeface="+mn-ea"/>
              <a:cs typeface="Arial" pitchFamily="34" charset="0"/>
            </a:rPr>
            <a:t>1%</a:t>
          </a:r>
          <a:endParaRPr lang="ru-RU" sz="1800" b="1" dirty="0">
            <a:solidFill>
              <a:sysClr val="window" lastClr="FFFFFF"/>
            </a:solidFill>
            <a:effectLst/>
            <a:latin typeface="Arial" pitchFamily="34" charset="0"/>
            <a:ea typeface="+mn-ea"/>
            <a:cs typeface="Arial" pitchFamily="34" charset="0"/>
          </a:endParaRPr>
        </a:p>
      </dgm:t>
    </dgm:pt>
    <dgm:pt modelId="{E3FA046C-AEF9-450E-8F5E-17526E607D48}" type="sibTrans" cxnId="{E8537801-3C8B-4723-8568-DC22A69B0800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8E815294-7F74-4903-AEFA-D0D648AC6D85}" type="parTrans" cxnId="{E8537801-3C8B-4723-8568-DC22A69B0800}">
      <dgm:prSet/>
      <dgm:spPr/>
      <dgm:t>
        <a:bodyPr/>
        <a:lstStyle/>
        <a:p>
          <a:endParaRPr lang="ru-RU" sz="1200">
            <a:effectLst/>
            <a:latin typeface="Bookman Old Style" pitchFamily="18" charset="0"/>
          </a:endParaRPr>
        </a:p>
      </dgm:t>
    </dgm:pt>
    <dgm:pt modelId="{595D78FB-DB0B-4260-8C2A-4D2251AA9C3B}">
      <dgm:prSet custT="1"/>
      <dgm:spPr/>
      <dgm:t>
        <a:bodyPr/>
        <a:lstStyle/>
        <a:p>
          <a:r>
            <a:rPr lang="en-US" sz="1800" b="1" dirty="0">
              <a:latin typeface="Arial" pitchFamily="34" charset="0"/>
              <a:cs typeface="Arial" pitchFamily="34" charset="0"/>
            </a:rPr>
            <a:t>1</a:t>
          </a:r>
          <a:r>
            <a:rPr lang="ru-RU" sz="1800" b="1" dirty="0">
              <a:latin typeface="Arial" pitchFamily="34" charset="0"/>
              <a:cs typeface="Arial" pitchFamily="34" charset="0"/>
            </a:rPr>
            <a:t>,25 %</a:t>
          </a:r>
        </a:p>
      </dgm:t>
    </dgm:pt>
    <dgm:pt modelId="{D2FEC2B2-3174-46ED-81D6-73E334A8E399}" type="parTrans" cxnId="{8E2208C1-CCA1-498A-8B23-DA3024FDDD57}">
      <dgm:prSet/>
      <dgm:spPr/>
      <dgm:t>
        <a:bodyPr/>
        <a:lstStyle/>
        <a:p>
          <a:endParaRPr lang="ru-RU"/>
        </a:p>
      </dgm:t>
    </dgm:pt>
    <dgm:pt modelId="{E4EE8768-8072-43A1-A6B0-ADC39A925E87}" type="sibTrans" cxnId="{8E2208C1-CCA1-498A-8B23-DA3024FDDD57}">
      <dgm:prSet/>
      <dgm:spPr/>
      <dgm:t>
        <a:bodyPr/>
        <a:lstStyle/>
        <a:p>
          <a:endParaRPr lang="ru-RU"/>
        </a:p>
      </dgm:t>
    </dgm:pt>
    <dgm:pt modelId="{7D6DBBEA-D494-4CB3-85B9-96D7D5577128}">
      <dgm:prSet phldrT="[Текст]" custT="1"/>
      <dgm:spPr>
        <a:xfrm rot="5400000">
          <a:off x="1781874" y="2314318"/>
          <a:ext cx="693673" cy="2192319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Bookman Old Style" pitchFamily="18" charset="0"/>
              <a:ea typeface="+mn-ea"/>
              <a:cs typeface="+mn-cs"/>
            </a:rPr>
            <a:t> </a:t>
          </a:r>
          <a:r>
            <a:rPr lang="ru-RU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Кредит </a:t>
          </a:r>
          <a:r>
            <a:rPr lang="ru-RU" sz="1800" dirty="0" smtClean="0">
              <a:solidFill>
                <a:srgbClr val="F79646">
                  <a:lumMod val="75000"/>
                </a:srgb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от 10 млн. рублей</a:t>
          </a:r>
          <a:endParaRPr lang="ru-RU" sz="1800" dirty="0">
            <a:solidFill>
              <a:srgbClr val="F79646">
                <a:lumMod val="75000"/>
              </a:srgbClr>
            </a:solidFill>
            <a:effectLst/>
            <a:latin typeface="Arial" pitchFamily="34" charset="0"/>
            <a:ea typeface="+mn-ea"/>
            <a:cs typeface="Arial" pitchFamily="34" charset="0"/>
          </a:endParaRPr>
        </a:p>
      </dgm:t>
    </dgm:pt>
    <dgm:pt modelId="{D5E95A81-D667-4C48-A857-48B374B6C8FA}" type="parTrans" cxnId="{B9F44C86-2C2B-4255-B565-AE922D479A03}">
      <dgm:prSet/>
      <dgm:spPr/>
      <dgm:t>
        <a:bodyPr/>
        <a:lstStyle/>
        <a:p>
          <a:endParaRPr lang="ru-RU"/>
        </a:p>
      </dgm:t>
    </dgm:pt>
    <dgm:pt modelId="{EF575870-3B57-424D-8B6C-963434B693A7}" type="sibTrans" cxnId="{B9F44C86-2C2B-4255-B565-AE922D479A03}">
      <dgm:prSet/>
      <dgm:spPr/>
      <dgm:t>
        <a:bodyPr/>
        <a:lstStyle/>
        <a:p>
          <a:endParaRPr lang="ru-RU"/>
        </a:p>
      </dgm:t>
    </dgm:pt>
    <dgm:pt modelId="{D3A4729D-9D77-4F3A-AA6B-403D04B3FF19}">
      <dgm:prSet phldrT="[Текст]" custT="1"/>
      <dgm:spPr>
        <a:xfrm rot="5400000">
          <a:off x="1781874" y="2314318"/>
          <a:ext cx="693673" cy="2192319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8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rPr>
            <a:t>Согарантия </a:t>
          </a:r>
          <a:r>
            <a:rPr lang="ru-RU" sz="1800" dirty="0">
              <a:solidFill>
                <a:srgbClr val="F79646">
                  <a:lumMod val="75000"/>
                </a:srgb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с корпорацией МСП</a:t>
          </a:r>
        </a:p>
      </dgm:t>
    </dgm:pt>
    <dgm:pt modelId="{E5EF1785-3D60-4572-A83E-67A2F6044645}" type="parTrans" cxnId="{B3CFB775-329F-4989-8560-17127A8CB125}">
      <dgm:prSet/>
      <dgm:spPr/>
      <dgm:t>
        <a:bodyPr/>
        <a:lstStyle/>
        <a:p>
          <a:endParaRPr lang="ru-RU"/>
        </a:p>
      </dgm:t>
    </dgm:pt>
    <dgm:pt modelId="{A77096AA-FEE0-412C-9E05-9B1135B5A547}" type="sibTrans" cxnId="{B3CFB775-329F-4989-8560-17127A8CB125}">
      <dgm:prSet/>
      <dgm:spPr/>
      <dgm:t>
        <a:bodyPr/>
        <a:lstStyle/>
        <a:p>
          <a:endParaRPr lang="ru-RU"/>
        </a:p>
      </dgm:t>
    </dgm:pt>
    <dgm:pt modelId="{367C29BE-B952-4ECA-8DEC-BD0A243E86D3}" type="pres">
      <dgm:prSet presAssocID="{C3B22DB1-F271-4515-A8EF-EAB724F0D6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57BAE9-CE7E-42E6-AA5A-A406F083EC40}" type="pres">
      <dgm:prSet presAssocID="{62C88543-49E8-40E2-83F4-1E04B5A007F0}" presName="linNode" presStyleCnt="0"/>
      <dgm:spPr/>
      <dgm:t>
        <a:bodyPr/>
        <a:lstStyle/>
        <a:p>
          <a:endParaRPr lang="ru-RU"/>
        </a:p>
      </dgm:t>
    </dgm:pt>
    <dgm:pt modelId="{3799C7FE-4F2F-48EF-9959-0484000B3FBB}" type="pres">
      <dgm:prSet presAssocID="{62C88543-49E8-40E2-83F4-1E04B5A007F0}" presName="parentText" presStyleLbl="node1" presStyleIdx="0" presStyleCnt="5" custScaleX="89774" custScaleY="84888" custLinFactNeighborX="-689" custLinFactNeighborY="105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78A83D6-AE96-4F67-BF07-BA65B2BE4EE3}" type="pres">
      <dgm:prSet presAssocID="{62C88543-49E8-40E2-83F4-1E04B5A007F0}" presName="descendantText" presStyleLbl="alignAccFollowNode1" presStyleIdx="0" presStyleCnt="5" custScaleX="110060" custScaleY="113259" custLinFactNeighborX="17" custLinFactNeighborY="249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E12CA573-830D-479A-9140-85FC66D4E2D6}" type="pres">
      <dgm:prSet presAssocID="{E5A851BC-7D6F-4772-92FD-72D381BC3F42}" presName="sp" presStyleCnt="0"/>
      <dgm:spPr/>
      <dgm:t>
        <a:bodyPr/>
        <a:lstStyle/>
        <a:p>
          <a:endParaRPr lang="ru-RU"/>
        </a:p>
      </dgm:t>
    </dgm:pt>
    <dgm:pt modelId="{8D416267-3711-4DF4-A9AA-1AC481BEF5CE}" type="pres">
      <dgm:prSet presAssocID="{17B1194F-5648-4B50-8AE0-DA5D6F31D3BC}" presName="linNode" presStyleCnt="0"/>
      <dgm:spPr/>
      <dgm:t>
        <a:bodyPr/>
        <a:lstStyle/>
        <a:p>
          <a:endParaRPr lang="ru-RU"/>
        </a:p>
      </dgm:t>
    </dgm:pt>
    <dgm:pt modelId="{1F1D4760-5604-4221-967E-CA78C8475134}" type="pres">
      <dgm:prSet presAssocID="{17B1194F-5648-4B50-8AE0-DA5D6F31D3BC}" presName="parentText" presStyleLbl="node1" presStyleIdx="1" presStyleCnt="5" custScaleX="94426" custScaleY="73911" custLinFactNeighborX="-432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FC14000-939C-4D6F-8E20-EE4372A8BB02}" type="pres">
      <dgm:prSet presAssocID="{17B1194F-5648-4B50-8AE0-DA5D6F31D3BC}" presName="descendantText" presStyleLbl="alignAccFollowNode1" presStyleIdx="1" presStyleCnt="5" custScaleX="114245" custLinFactNeighborY="1437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90494596-7077-48AE-8AE8-C5F84E8D81A5}" type="pres">
      <dgm:prSet presAssocID="{E3FA046C-AEF9-450E-8F5E-17526E607D48}" presName="sp" presStyleCnt="0"/>
      <dgm:spPr/>
      <dgm:t>
        <a:bodyPr/>
        <a:lstStyle/>
        <a:p>
          <a:endParaRPr lang="ru-RU"/>
        </a:p>
      </dgm:t>
    </dgm:pt>
    <dgm:pt modelId="{EC017932-E3E0-4950-815B-D0AFA4E816A4}" type="pres">
      <dgm:prSet presAssocID="{593C1B58-2A92-42ED-A3FB-5E3F5D141C0D}" presName="linNode" presStyleCnt="0"/>
      <dgm:spPr/>
      <dgm:t>
        <a:bodyPr/>
        <a:lstStyle/>
        <a:p>
          <a:endParaRPr lang="ru-RU"/>
        </a:p>
      </dgm:t>
    </dgm:pt>
    <dgm:pt modelId="{0C12CC62-D819-46BE-A059-2F3D39EB14FF}" type="pres">
      <dgm:prSet presAssocID="{593C1B58-2A92-42ED-A3FB-5E3F5D141C0D}" presName="parentText" presStyleLbl="node1" presStyleIdx="2" presStyleCnt="5" custScaleX="87512" custScaleY="68647" custLinFactNeighborX="-440" custLinFactNeighborY="-395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A2BED57-8F5A-4764-9AF3-C8D2F79317BD}" type="pres">
      <dgm:prSet presAssocID="{593C1B58-2A92-42ED-A3FB-5E3F5D141C0D}" presName="descendantText" presStyleLbl="alignAccFollowNode1" presStyleIdx="2" presStyleCnt="5" custScaleX="106423" custLinFactNeighborY="985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BB9991FA-982A-4B9E-913B-4FF4AC302D25}" type="pres">
      <dgm:prSet presAssocID="{B5D8D6EA-D6C0-451D-AFFC-9830CAFCC5C9}" presName="sp" presStyleCnt="0"/>
      <dgm:spPr/>
      <dgm:t>
        <a:bodyPr/>
        <a:lstStyle/>
        <a:p>
          <a:endParaRPr lang="ru-RU"/>
        </a:p>
      </dgm:t>
    </dgm:pt>
    <dgm:pt modelId="{B1CBD0D4-328B-49D8-99AB-780B27EF8EBC}" type="pres">
      <dgm:prSet presAssocID="{2FB8C548-37F5-4533-8B95-E5920ECC3FB2}" presName="linNode" presStyleCnt="0"/>
      <dgm:spPr/>
      <dgm:t>
        <a:bodyPr/>
        <a:lstStyle/>
        <a:p>
          <a:endParaRPr lang="ru-RU"/>
        </a:p>
      </dgm:t>
    </dgm:pt>
    <dgm:pt modelId="{4E087372-2C48-4EC9-B0A1-34F3FA0AC61A}" type="pres">
      <dgm:prSet presAssocID="{2FB8C548-37F5-4533-8B95-E5920ECC3FB2}" presName="parentText" presStyleLbl="node1" presStyleIdx="3" presStyleCnt="5" custScaleX="92892" custScaleY="69907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FA20258-43D9-46F1-A452-98C496541613}" type="pres">
      <dgm:prSet presAssocID="{2FB8C548-37F5-4533-8B95-E5920ECC3FB2}" presName="descendantText" presStyleLbl="alignAccFollowNode1" presStyleIdx="3" presStyleCnt="5" custScaleX="111611" custScaleY="95746" custLinFactNeighborX="-1235" custLinFactNeighborY="4512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76B71E97-4C28-43B2-A7DB-B62F267A944D}" type="pres">
      <dgm:prSet presAssocID="{FCEFB945-40B6-4599-B348-14400D922CA5}" presName="sp" presStyleCnt="0"/>
      <dgm:spPr/>
      <dgm:t>
        <a:bodyPr/>
        <a:lstStyle/>
        <a:p>
          <a:endParaRPr lang="ru-RU"/>
        </a:p>
      </dgm:t>
    </dgm:pt>
    <dgm:pt modelId="{0133CD99-5812-4F94-9808-BF7A5003A527}" type="pres">
      <dgm:prSet presAssocID="{595D78FB-DB0B-4260-8C2A-4D2251AA9C3B}" presName="linNode" presStyleCnt="0"/>
      <dgm:spPr/>
      <dgm:t>
        <a:bodyPr/>
        <a:lstStyle/>
        <a:p>
          <a:endParaRPr lang="ru-RU"/>
        </a:p>
      </dgm:t>
    </dgm:pt>
    <dgm:pt modelId="{1C749EAB-3ED7-4DBE-AB73-45F578536FB5}" type="pres">
      <dgm:prSet presAssocID="{595D78FB-DB0B-4260-8C2A-4D2251AA9C3B}" presName="parentText" presStyleLbl="node1" presStyleIdx="4" presStyleCnt="5" custScaleX="88971" custScaleY="63580" custLinFactNeighborX="-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63D18-C3DE-4847-86C2-399A4D8D1CF5}" type="pres">
      <dgm:prSet presAssocID="{595D78FB-DB0B-4260-8C2A-4D2251AA9C3B}" presName="descendantText" presStyleLbl="alignAccFollowNode1" presStyleIdx="4" presStyleCnt="5" custAng="0" custScaleX="109244" custScaleY="102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2208C1-CCA1-498A-8B23-DA3024FDDD57}" srcId="{C3B22DB1-F271-4515-A8EF-EAB724F0D61D}" destId="{595D78FB-DB0B-4260-8C2A-4D2251AA9C3B}" srcOrd="4" destOrd="0" parTransId="{D2FEC2B2-3174-46ED-81D6-73E334A8E399}" sibTransId="{E4EE8768-8072-43A1-A6B0-ADC39A925E87}"/>
    <dgm:cxn modelId="{021AFACC-8E47-4577-BC60-F290E3CBDA54}" type="presOf" srcId="{EE304240-AB07-4485-9821-F3123CF09A46}" destId="{EFA20258-43D9-46F1-A452-98C496541613}" srcOrd="0" destOrd="1" presId="urn:microsoft.com/office/officeart/2005/8/layout/vList5"/>
    <dgm:cxn modelId="{00FB0E8D-3A9B-4BAE-ACD6-29F0FD3C41D7}" type="presOf" srcId="{E8CD75D8-7626-4546-8CD6-A001E52CC745}" destId="{A78A83D6-AE96-4F67-BF07-BA65B2BE4EE3}" srcOrd="0" destOrd="0" presId="urn:microsoft.com/office/officeart/2005/8/layout/vList5"/>
    <dgm:cxn modelId="{C887CAC1-5EFD-4754-8A00-80EE226F251B}" srcId="{2FB8C548-37F5-4533-8B95-E5920ECC3FB2}" destId="{75D4BA6E-88A5-453A-8893-D4963A67E285}" srcOrd="0" destOrd="0" parTransId="{50DA2C9D-7BD9-4B55-A8D0-50BF1BF438B3}" sibTransId="{F47EBFC5-5975-4AC9-B043-F6B31273E25F}"/>
    <dgm:cxn modelId="{BFC6862B-7A18-4B0F-8964-95254F297D03}" type="presOf" srcId="{6C7379FE-2074-4B8A-BF5C-8025922F6D8F}" destId="{7FC14000-939C-4D6F-8E20-EE4372A8BB02}" srcOrd="0" destOrd="1" presId="urn:microsoft.com/office/officeart/2005/8/layout/vList5"/>
    <dgm:cxn modelId="{B805CBC0-9C9A-43A5-A3F9-D988F0E819ED}" type="presOf" srcId="{D3A4729D-9D77-4F3A-AA6B-403D04B3FF19}" destId="{BCC63D18-C3DE-4847-86C2-399A4D8D1CF5}" srcOrd="0" destOrd="1" presId="urn:microsoft.com/office/officeart/2005/8/layout/vList5"/>
    <dgm:cxn modelId="{13A8AFFF-7ED8-4CED-AB28-579D6D9CDCE6}" srcId="{C3B22DB1-F271-4515-A8EF-EAB724F0D61D}" destId="{593C1B58-2A92-42ED-A3FB-5E3F5D141C0D}" srcOrd="2" destOrd="0" parTransId="{D13975F7-5583-44C6-A3DF-CF66F454EBB3}" sibTransId="{B5D8D6EA-D6C0-451D-AFFC-9830CAFCC5C9}"/>
    <dgm:cxn modelId="{ACA10BE7-212E-4A7F-B4CD-8F3FF821B0FD}" srcId="{62C88543-49E8-40E2-83F4-1E04B5A007F0}" destId="{93479DFA-5661-4597-BC8C-97768D30FB30}" srcOrd="1" destOrd="0" parTransId="{CE771C51-0911-4FBF-8C76-CDA2C80C827D}" sibTransId="{A164BA2A-7119-4DA4-B2FB-877918A7EB92}"/>
    <dgm:cxn modelId="{46BAAD1E-DFDA-46A8-8C83-7FC486CD9978}" type="presOf" srcId="{595D78FB-DB0B-4260-8C2A-4D2251AA9C3B}" destId="{1C749EAB-3ED7-4DBE-AB73-45F578536FB5}" srcOrd="0" destOrd="0" presId="urn:microsoft.com/office/officeart/2005/8/layout/vList5"/>
    <dgm:cxn modelId="{0DF41F71-6D96-4E20-91FA-B944023E7D84}" type="presOf" srcId="{75D4BA6E-88A5-453A-8893-D4963A67E285}" destId="{EFA20258-43D9-46F1-A452-98C496541613}" srcOrd="0" destOrd="0" presId="urn:microsoft.com/office/officeart/2005/8/layout/vList5"/>
    <dgm:cxn modelId="{B9F44C86-2C2B-4255-B565-AE922D479A03}" srcId="{595D78FB-DB0B-4260-8C2A-4D2251AA9C3B}" destId="{7D6DBBEA-D494-4CB3-85B9-96D7D5577128}" srcOrd="0" destOrd="0" parTransId="{D5E95A81-D667-4C48-A857-48B374B6C8FA}" sibTransId="{EF575870-3B57-424D-8B6C-963434B693A7}"/>
    <dgm:cxn modelId="{B3CFB775-329F-4989-8560-17127A8CB125}" srcId="{595D78FB-DB0B-4260-8C2A-4D2251AA9C3B}" destId="{D3A4729D-9D77-4F3A-AA6B-403D04B3FF19}" srcOrd="1" destOrd="0" parTransId="{E5EF1785-3D60-4572-A83E-67A2F6044645}" sibTransId="{A77096AA-FEE0-412C-9E05-9B1135B5A547}"/>
    <dgm:cxn modelId="{23CEED74-91BD-405D-99E9-FD235C07AD0E}" type="presOf" srcId="{7D6DBBEA-D494-4CB3-85B9-96D7D5577128}" destId="{BCC63D18-C3DE-4847-86C2-399A4D8D1CF5}" srcOrd="0" destOrd="0" presId="urn:microsoft.com/office/officeart/2005/8/layout/vList5"/>
    <dgm:cxn modelId="{7E7BA7E4-381D-4000-B1A1-EB1E6CB78FD2}" srcId="{C3B22DB1-F271-4515-A8EF-EAB724F0D61D}" destId="{2FB8C548-37F5-4533-8B95-E5920ECC3FB2}" srcOrd="3" destOrd="0" parTransId="{DFB45E02-DD3C-4C6C-94D2-08730CEE49EE}" sibTransId="{FCEFB945-40B6-4599-B348-14400D922CA5}"/>
    <dgm:cxn modelId="{365DD4DB-1452-4C2D-A1C0-4210E1E120A4}" type="presOf" srcId="{334262EA-7366-4FC4-8253-6D945694C172}" destId="{7FC14000-939C-4D6F-8E20-EE4372A8BB02}" srcOrd="0" destOrd="0" presId="urn:microsoft.com/office/officeart/2005/8/layout/vList5"/>
    <dgm:cxn modelId="{98AB8573-2D9F-4FDA-BA21-824D38407046}" type="presOf" srcId="{C3B22DB1-F271-4515-A8EF-EAB724F0D61D}" destId="{367C29BE-B952-4ECA-8DEC-BD0A243E86D3}" srcOrd="0" destOrd="0" presId="urn:microsoft.com/office/officeart/2005/8/layout/vList5"/>
    <dgm:cxn modelId="{AB2C4C01-E8F0-464F-B852-91C1D63A3C23}" type="presOf" srcId="{593C1B58-2A92-42ED-A3FB-5E3F5D141C0D}" destId="{0C12CC62-D819-46BE-A059-2F3D39EB14FF}" srcOrd="0" destOrd="0" presId="urn:microsoft.com/office/officeart/2005/8/layout/vList5"/>
    <dgm:cxn modelId="{53010BE0-F2E8-4A7F-A3AF-DC4AF660B137}" type="presOf" srcId="{FBFCD931-0EEE-4B61-9767-CF127F27D334}" destId="{BA2BED57-8F5A-4764-9AF3-C8D2F79317BD}" srcOrd="0" destOrd="0" presId="urn:microsoft.com/office/officeart/2005/8/layout/vList5"/>
    <dgm:cxn modelId="{11832658-8A9C-4D0A-8918-27E7AC270DE8}" srcId="{593C1B58-2A92-42ED-A3FB-5E3F5D141C0D}" destId="{7D7402C5-3AF9-413D-88F6-E6C00BD80EDF}" srcOrd="1" destOrd="0" parTransId="{7DE36542-1B97-4530-9D8E-7A5DC7167DB0}" sibTransId="{0F90D499-C0CA-4146-9E55-13A224AE6379}"/>
    <dgm:cxn modelId="{6028C05D-4958-4C51-9D8A-3256F8CB6C8B}" srcId="{593C1B58-2A92-42ED-A3FB-5E3F5D141C0D}" destId="{FBFCD931-0EEE-4B61-9767-CF127F27D334}" srcOrd="0" destOrd="0" parTransId="{738E8287-9434-4E95-A8B5-3BD162F759C8}" sibTransId="{14911A29-C3AB-4B5A-B9CF-BEEDBAE7B931}"/>
    <dgm:cxn modelId="{886AEF62-77F2-44C0-8A38-5CF18978844C}" srcId="{17B1194F-5648-4B50-8AE0-DA5D6F31D3BC}" destId="{334262EA-7366-4FC4-8253-6D945694C172}" srcOrd="0" destOrd="0" parTransId="{A46AAF35-0500-4F5F-BB24-E431F9E09B92}" sibTransId="{B8FDCC7A-25D0-43DD-B6E4-FEC1E09DA0F5}"/>
    <dgm:cxn modelId="{E8537801-3C8B-4723-8568-DC22A69B0800}" srcId="{C3B22DB1-F271-4515-A8EF-EAB724F0D61D}" destId="{17B1194F-5648-4B50-8AE0-DA5D6F31D3BC}" srcOrd="1" destOrd="0" parTransId="{8E815294-7F74-4903-AEFA-D0D648AC6D85}" sibTransId="{E3FA046C-AEF9-450E-8F5E-17526E607D48}"/>
    <dgm:cxn modelId="{BC417071-22A1-4EB9-B01C-6BB3F39FB392}" type="presOf" srcId="{62C88543-49E8-40E2-83F4-1E04B5A007F0}" destId="{3799C7FE-4F2F-48EF-9959-0484000B3FBB}" srcOrd="0" destOrd="0" presId="urn:microsoft.com/office/officeart/2005/8/layout/vList5"/>
    <dgm:cxn modelId="{8CF25A2E-71AA-47BF-8D82-A0BE813602F0}" srcId="{17B1194F-5648-4B50-8AE0-DA5D6F31D3BC}" destId="{6C7379FE-2074-4B8A-BF5C-8025922F6D8F}" srcOrd="1" destOrd="0" parTransId="{AF4BA2FE-F4B5-4F3A-AD1B-987CD6351FF6}" sibTransId="{30505FF2-AD0F-4AF3-BE2B-CEE93AB29026}"/>
    <dgm:cxn modelId="{AE53C3D6-7E31-4F75-AD63-7537C13958E3}" type="presOf" srcId="{93479DFA-5661-4597-BC8C-97768D30FB30}" destId="{A78A83D6-AE96-4F67-BF07-BA65B2BE4EE3}" srcOrd="0" destOrd="1" presId="urn:microsoft.com/office/officeart/2005/8/layout/vList5"/>
    <dgm:cxn modelId="{D53E7ECA-3B2F-489C-84F4-EE4A8CA66150}" srcId="{62C88543-49E8-40E2-83F4-1E04B5A007F0}" destId="{E8CD75D8-7626-4546-8CD6-A001E52CC745}" srcOrd="0" destOrd="0" parTransId="{306BD78B-9A41-473A-B04E-E9860BF44369}" sibTransId="{07767913-9C6C-4563-ADFE-7EFEEE98B101}"/>
    <dgm:cxn modelId="{61B6B486-341E-4764-84E0-04D4BC23C3D5}" type="presOf" srcId="{17B1194F-5648-4B50-8AE0-DA5D6F31D3BC}" destId="{1F1D4760-5604-4221-967E-CA78C8475134}" srcOrd="0" destOrd="0" presId="urn:microsoft.com/office/officeart/2005/8/layout/vList5"/>
    <dgm:cxn modelId="{A8214AB0-649E-4887-9B76-D67101A649DC}" srcId="{C3B22DB1-F271-4515-A8EF-EAB724F0D61D}" destId="{62C88543-49E8-40E2-83F4-1E04B5A007F0}" srcOrd="0" destOrd="0" parTransId="{6DC7266A-7CC8-4102-82BF-04B0B0B426C2}" sibTransId="{E5A851BC-7D6F-4772-92FD-72D381BC3F42}"/>
    <dgm:cxn modelId="{10AADD83-3A08-4BFE-917A-8267C1E716AD}" srcId="{2FB8C548-37F5-4533-8B95-E5920ECC3FB2}" destId="{EE304240-AB07-4485-9821-F3123CF09A46}" srcOrd="1" destOrd="0" parTransId="{CA5662CC-F7C8-4287-A1C1-140F524778A9}" sibTransId="{974E8D70-B1B4-4E28-B115-9D1AF219812D}"/>
    <dgm:cxn modelId="{91F65076-4344-46C2-83A3-842F9024D5D8}" type="presOf" srcId="{2FB8C548-37F5-4533-8B95-E5920ECC3FB2}" destId="{4E087372-2C48-4EC9-B0A1-34F3FA0AC61A}" srcOrd="0" destOrd="0" presId="urn:microsoft.com/office/officeart/2005/8/layout/vList5"/>
    <dgm:cxn modelId="{B23F2494-FBC3-4B5C-9C77-4F38A1022B80}" type="presOf" srcId="{7D7402C5-3AF9-413D-88F6-E6C00BD80EDF}" destId="{BA2BED57-8F5A-4764-9AF3-C8D2F79317BD}" srcOrd="0" destOrd="1" presId="urn:microsoft.com/office/officeart/2005/8/layout/vList5"/>
    <dgm:cxn modelId="{EACE6DCD-22C8-4DDF-8F60-4C6E66B8580C}" type="presParOf" srcId="{367C29BE-B952-4ECA-8DEC-BD0A243E86D3}" destId="{0857BAE9-CE7E-42E6-AA5A-A406F083EC40}" srcOrd="0" destOrd="0" presId="urn:microsoft.com/office/officeart/2005/8/layout/vList5"/>
    <dgm:cxn modelId="{61D431E6-C8C9-41B3-A112-FD310F4CC7B7}" type="presParOf" srcId="{0857BAE9-CE7E-42E6-AA5A-A406F083EC40}" destId="{3799C7FE-4F2F-48EF-9959-0484000B3FBB}" srcOrd="0" destOrd="0" presId="urn:microsoft.com/office/officeart/2005/8/layout/vList5"/>
    <dgm:cxn modelId="{2528CA2D-0D52-436C-9E13-1AEDE40D30C6}" type="presParOf" srcId="{0857BAE9-CE7E-42E6-AA5A-A406F083EC40}" destId="{A78A83D6-AE96-4F67-BF07-BA65B2BE4EE3}" srcOrd="1" destOrd="0" presId="urn:microsoft.com/office/officeart/2005/8/layout/vList5"/>
    <dgm:cxn modelId="{1D043468-5530-41BD-8C83-810ABF0E5138}" type="presParOf" srcId="{367C29BE-B952-4ECA-8DEC-BD0A243E86D3}" destId="{E12CA573-830D-479A-9140-85FC66D4E2D6}" srcOrd="1" destOrd="0" presId="urn:microsoft.com/office/officeart/2005/8/layout/vList5"/>
    <dgm:cxn modelId="{5E0C7D96-57D8-4C36-BEFB-BB262C30211A}" type="presParOf" srcId="{367C29BE-B952-4ECA-8DEC-BD0A243E86D3}" destId="{8D416267-3711-4DF4-A9AA-1AC481BEF5CE}" srcOrd="2" destOrd="0" presId="urn:microsoft.com/office/officeart/2005/8/layout/vList5"/>
    <dgm:cxn modelId="{D05A10C5-ACC6-476B-9283-FE2041E4805B}" type="presParOf" srcId="{8D416267-3711-4DF4-A9AA-1AC481BEF5CE}" destId="{1F1D4760-5604-4221-967E-CA78C8475134}" srcOrd="0" destOrd="0" presId="urn:microsoft.com/office/officeart/2005/8/layout/vList5"/>
    <dgm:cxn modelId="{962D4413-85CE-4590-AEAD-9D1B56CB64A9}" type="presParOf" srcId="{8D416267-3711-4DF4-A9AA-1AC481BEF5CE}" destId="{7FC14000-939C-4D6F-8E20-EE4372A8BB02}" srcOrd="1" destOrd="0" presId="urn:microsoft.com/office/officeart/2005/8/layout/vList5"/>
    <dgm:cxn modelId="{657B79B3-58A8-4EBE-8108-E428A08CB2FF}" type="presParOf" srcId="{367C29BE-B952-4ECA-8DEC-BD0A243E86D3}" destId="{90494596-7077-48AE-8AE8-C5F84E8D81A5}" srcOrd="3" destOrd="0" presId="urn:microsoft.com/office/officeart/2005/8/layout/vList5"/>
    <dgm:cxn modelId="{197040B8-93C1-4303-8982-D344C168C811}" type="presParOf" srcId="{367C29BE-B952-4ECA-8DEC-BD0A243E86D3}" destId="{EC017932-E3E0-4950-815B-D0AFA4E816A4}" srcOrd="4" destOrd="0" presId="urn:microsoft.com/office/officeart/2005/8/layout/vList5"/>
    <dgm:cxn modelId="{F1827AC0-DFAF-465F-942F-21467876A66F}" type="presParOf" srcId="{EC017932-E3E0-4950-815B-D0AFA4E816A4}" destId="{0C12CC62-D819-46BE-A059-2F3D39EB14FF}" srcOrd="0" destOrd="0" presId="urn:microsoft.com/office/officeart/2005/8/layout/vList5"/>
    <dgm:cxn modelId="{439CE834-9230-4481-BA80-32192DE924A6}" type="presParOf" srcId="{EC017932-E3E0-4950-815B-D0AFA4E816A4}" destId="{BA2BED57-8F5A-4764-9AF3-C8D2F79317BD}" srcOrd="1" destOrd="0" presId="urn:microsoft.com/office/officeart/2005/8/layout/vList5"/>
    <dgm:cxn modelId="{BA18C215-2DF0-4205-9D38-797ED9C646F8}" type="presParOf" srcId="{367C29BE-B952-4ECA-8DEC-BD0A243E86D3}" destId="{BB9991FA-982A-4B9E-913B-4FF4AC302D25}" srcOrd="5" destOrd="0" presId="urn:microsoft.com/office/officeart/2005/8/layout/vList5"/>
    <dgm:cxn modelId="{EEC1D846-DA96-4A5C-8D41-DEF952CD25B7}" type="presParOf" srcId="{367C29BE-B952-4ECA-8DEC-BD0A243E86D3}" destId="{B1CBD0D4-328B-49D8-99AB-780B27EF8EBC}" srcOrd="6" destOrd="0" presId="urn:microsoft.com/office/officeart/2005/8/layout/vList5"/>
    <dgm:cxn modelId="{63F4628B-F170-4073-A41D-0AF5EC72F1ED}" type="presParOf" srcId="{B1CBD0D4-328B-49D8-99AB-780B27EF8EBC}" destId="{4E087372-2C48-4EC9-B0A1-34F3FA0AC61A}" srcOrd="0" destOrd="0" presId="urn:microsoft.com/office/officeart/2005/8/layout/vList5"/>
    <dgm:cxn modelId="{A4823D80-F4A3-4B6A-B863-F51ACA0B4FF7}" type="presParOf" srcId="{B1CBD0D4-328B-49D8-99AB-780B27EF8EBC}" destId="{EFA20258-43D9-46F1-A452-98C496541613}" srcOrd="1" destOrd="0" presId="urn:microsoft.com/office/officeart/2005/8/layout/vList5"/>
    <dgm:cxn modelId="{1AB8466C-7EB4-4409-A0D1-A3915D8AD74B}" type="presParOf" srcId="{367C29BE-B952-4ECA-8DEC-BD0A243E86D3}" destId="{76B71E97-4C28-43B2-A7DB-B62F267A944D}" srcOrd="7" destOrd="0" presId="urn:microsoft.com/office/officeart/2005/8/layout/vList5"/>
    <dgm:cxn modelId="{EE5DAA96-0C4B-4852-8181-D58657664BEB}" type="presParOf" srcId="{367C29BE-B952-4ECA-8DEC-BD0A243E86D3}" destId="{0133CD99-5812-4F94-9808-BF7A5003A527}" srcOrd="8" destOrd="0" presId="urn:microsoft.com/office/officeart/2005/8/layout/vList5"/>
    <dgm:cxn modelId="{528319CA-0538-4FDA-87CA-DD228ED14EC2}" type="presParOf" srcId="{0133CD99-5812-4F94-9808-BF7A5003A527}" destId="{1C749EAB-3ED7-4DBE-AB73-45F578536FB5}" srcOrd="0" destOrd="0" presId="urn:microsoft.com/office/officeart/2005/8/layout/vList5"/>
    <dgm:cxn modelId="{8EFB66F8-43FB-450A-AACA-AA2729CB5A9E}" type="presParOf" srcId="{0133CD99-5812-4F94-9808-BF7A5003A527}" destId="{BCC63D18-C3DE-4847-86C2-399A4D8D1CF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262FD1-5CE8-482F-965A-1218A2AA6E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AC7C53BF-411A-432B-8A71-73D19D5D8E2B}">
      <dgm:prSet phldrT="[Текст]"/>
      <dgm:spPr/>
      <dgm:t>
        <a:bodyPr/>
        <a:lstStyle/>
        <a:p>
          <a:pPr algn="l"/>
          <a:r>
            <a:rPr lang="ru-RU" dirty="0" smtClean="0">
              <a:latin typeface="Arial" pitchFamily="34" charset="0"/>
              <a:cs typeface="Arial" pitchFamily="34" charset="0"/>
            </a:rPr>
            <a:t>Гибкий подход к предоставленному обеспечению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2527ABA2-EEC4-4210-8701-395902C9B005}" type="parTrans" cxnId="{D44B34AC-3B6D-4C6B-8D95-BDB5991303D8}">
      <dgm:prSet/>
      <dgm:spPr/>
      <dgm:t>
        <a:bodyPr/>
        <a:lstStyle/>
        <a:p>
          <a:pPr algn="ctr"/>
          <a:endParaRPr lang="ru-RU">
            <a:solidFill>
              <a:schemeClr val="bg1"/>
            </a:solidFill>
          </a:endParaRPr>
        </a:p>
      </dgm:t>
    </dgm:pt>
    <dgm:pt modelId="{F42541F9-E89C-4D2B-AE9D-222B82D96555}" type="sibTrans" cxnId="{D44B34AC-3B6D-4C6B-8D95-BDB5991303D8}">
      <dgm:prSet/>
      <dgm:spPr/>
      <dgm:t>
        <a:bodyPr/>
        <a:lstStyle/>
        <a:p>
          <a:pPr algn="ctr"/>
          <a:endParaRPr lang="ru-RU">
            <a:solidFill>
              <a:schemeClr val="bg1"/>
            </a:solidFill>
          </a:endParaRPr>
        </a:p>
      </dgm:t>
    </dgm:pt>
    <dgm:pt modelId="{950A8E0F-7CE5-427C-AF1A-6A069171CEC6}">
      <dgm:prSet phldrT="[Текст]"/>
      <dgm:spPr/>
      <dgm:t>
        <a:bodyPr/>
        <a:lstStyle/>
        <a:p>
          <a:pPr algn="l"/>
          <a:r>
            <a:rPr lang="ru-RU" dirty="0" smtClean="0">
              <a:latin typeface="Arial" pitchFamily="34" charset="0"/>
              <a:cs typeface="Arial" pitchFamily="34" charset="0"/>
            </a:rPr>
            <a:t>Простая схема получения поручительства 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062B629-125F-475A-8FE7-A220475CB736}" type="parTrans" cxnId="{0EE38BFA-51E8-4B1A-B85A-21E03FD0A692}">
      <dgm:prSet/>
      <dgm:spPr/>
      <dgm:t>
        <a:bodyPr/>
        <a:lstStyle/>
        <a:p>
          <a:pPr algn="ctr"/>
          <a:endParaRPr lang="ru-RU">
            <a:solidFill>
              <a:schemeClr val="bg1"/>
            </a:solidFill>
          </a:endParaRPr>
        </a:p>
      </dgm:t>
    </dgm:pt>
    <dgm:pt modelId="{23832122-099F-4F54-B503-3627DC84BD8F}" type="sibTrans" cxnId="{0EE38BFA-51E8-4B1A-B85A-21E03FD0A692}">
      <dgm:prSet/>
      <dgm:spPr/>
      <dgm:t>
        <a:bodyPr/>
        <a:lstStyle/>
        <a:p>
          <a:pPr algn="ctr"/>
          <a:endParaRPr lang="ru-RU">
            <a:solidFill>
              <a:schemeClr val="bg1"/>
            </a:solidFill>
          </a:endParaRPr>
        </a:p>
      </dgm:t>
    </dgm:pt>
    <dgm:pt modelId="{372685EE-7999-44E6-8248-08D86B1CB5B8}">
      <dgm:prSet phldrT="[Текст]"/>
      <dgm:spPr/>
      <dgm:t>
        <a:bodyPr/>
        <a:lstStyle/>
        <a:p>
          <a:pPr algn="l"/>
          <a:r>
            <a:rPr lang="ru-RU" dirty="0" smtClean="0">
              <a:latin typeface="Arial" pitchFamily="34" charset="0"/>
              <a:cs typeface="Arial" pitchFamily="34" charset="0"/>
            </a:rPr>
            <a:t>Отсутствие необходимости сбора документов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40C31C6E-11A5-4E50-A462-D7DED4BC17D2}" type="parTrans" cxnId="{7DC27C98-971E-4262-9093-F1A703C3AF03}">
      <dgm:prSet/>
      <dgm:spPr/>
      <dgm:t>
        <a:bodyPr/>
        <a:lstStyle/>
        <a:p>
          <a:pPr algn="ctr"/>
          <a:endParaRPr lang="ru-RU">
            <a:solidFill>
              <a:schemeClr val="bg1"/>
            </a:solidFill>
          </a:endParaRPr>
        </a:p>
      </dgm:t>
    </dgm:pt>
    <dgm:pt modelId="{B2170A08-DBEF-4354-B9D7-A35D93976F80}" type="sibTrans" cxnId="{7DC27C98-971E-4262-9093-F1A703C3AF03}">
      <dgm:prSet/>
      <dgm:spPr/>
      <dgm:t>
        <a:bodyPr/>
        <a:lstStyle/>
        <a:p>
          <a:pPr algn="ctr"/>
          <a:endParaRPr lang="ru-RU">
            <a:solidFill>
              <a:schemeClr val="bg1"/>
            </a:solidFill>
          </a:endParaRPr>
        </a:p>
      </dgm:t>
    </dgm:pt>
    <dgm:pt modelId="{C038583D-ADA9-4762-A007-59F215A1C7D2}">
      <dgm:prSet phldrT="[Текст]"/>
      <dgm:spPr>
        <a:solidFill>
          <a:srgbClr val="FFC000"/>
        </a:solidFill>
      </dgm:spPr>
      <dgm:t>
        <a:bodyPr/>
        <a:lstStyle/>
        <a:p>
          <a:pPr algn="l"/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Возможность привлечения дополнительного обеспечения – гарантии Корпорации МСП</a:t>
          </a:r>
          <a:endParaRPr lang="ru-RU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95BF526-3BEF-47AD-B556-858235BA5972}" type="parTrans" cxnId="{E121E5AE-3466-425E-BA5F-D1936EB3C6DF}">
      <dgm:prSet/>
      <dgm:spPr/>
      <dgm:t>
        <a:bodyPr/>
        <a:lstStyle/>
        <a:p>
          <a:pPr algn="ctr"/>
          <a:endParaRPr lang="ru-RU">
            <a:solidFill>
              <a:schemeClr val="bg1"/>
            </a:solidFill>
          </a:endParaRPr>
        </a:p>
      </dgm:t>
    </dgm:pt>
    <dgm:pt modelId="{AE3773C1-BCD0-40D0-8EEE-A1B296477B81}" type="sibTrans" cxnId="{E121E5AE-3466-425E-BA5F-D1936EB3C6DF}">
      <dgm:prSet/>
      <dgm:spPr/>
      <dgm:t>
        <a:bodyPr/>
        <a:lstStyle/>
        <a:p>
          <a:pPr algn="ctr"/>
          <a:endParaRPr lang="ru-RU">
            <a:solidFill>
              <a:schemeClr val="bg1"/>
            </a:solidFill>
          </a:endParaRPr>
        </a:p>
      </dgm:t>
    </dgm:pt>
    <dgm:pt modelId="{DA373AC0-39BB-41D8-AA55-8E48807AD977}" type="pres">
      <dgm:prSet presAssocID="{9D262FD1-5CE8-482F-965A-1218A2AA6E83}" presName="linear" presStyleCnt="0">
        <dgm:presLayoutVars>
          <dgm:animLvl val="lvl"/>
          <dgm:resizeHandles val="exact"/>
        </dgm:presLayoutVars>
      </dgm:prSet>
      <dgm:spPr/>
    </dgm:pt>
    <dgm:pt modelId="{60033DE9-AF88-4FB7-8336-F8D3E5E87AA3}" type="pres">
      <dgm:prSet presAssocID="{AC7C53BF-411A-432B-8A71-73D19D5D8E2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E7F227-B7DD-466C-A8FB-956B6F0F39F3}" type="pres">
      <dgm:prSet presAssocID="{F42541F9-E89C-4D2B-AE9D-222B82D96555}" presName="spacer" presStyleCnt="0"/>
      <dgm:spPr/>
    </dgm:pt>
    <dgm:pt modelId="{01DA192C-B491-468F-A893-AC185BDCCB1C}" type="pres">
      <dgm:prSet presAssocID="{950A8E0F-7CE5-427C-AF1A-6A069171CEC6}" presName="parentText" presStyleLbl="node1" presStyleIdx="1" presStyleCnt="4" custLinFactNeighborY="94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700CD8-6445-4A7B-83DB-098F513916B9}" type="pres">
      <dgm:prSet presAssocID="{23832122-099F-4F54-B503-3627DC84BD8F}" presName="spacer" presStyleCnt="0"/>
      <dgm:spPr/>
    </dgm:pt>
    <dgm:pt modelId="{AA44EE39-A3EB-46BF-AC8B-5EC269AE9233}" type="pres">
      <dgm:prSet presAssocID="{372685EE-7999-44E6-8248-08D86B1CB5B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48DB39-04EA-4BBB-9BB7-FF1D5AC805AD}" type="pres">
      <dgm:prSet presAssocID="{B2170A08-DBEF-4354-B9D7-A35D93976F80}" presName="spacer" presStyleCnt="0"/>
      <dgm:spPr/>
    </dgm:pt>
    <dgm:pt modelId="{100DFC3B-CE23-44F9-BB22-7263513A62F0}" type="pres">
      <dgm:prSet presAssocID="{C038583D-ADA9-4762-A007-59F215A1C7D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E38BFA-51E8-4B1A-B85A-21E03FD0A692}" srcId="{9D262FD1-5CE8-482F-965A-1218A2AA6E83}" destId="{950A8E0F-7CE5-427C-AF1A-6A069171CEC6}" srcOrd="1" destOrd="0" parTransId="{C062B629-125F-475A-8FE7-A220475CB736}" sibTransId="{23832122-099F-4F54-B503-3627DC84BD8F}"/>
    <dgm:cxn modelId="{6D38B6CB-80A9-4E9E-80BD-26C24E896352}" type="presOf" srcId="{AC7C53BF-411A-432B-8A71-73D19D5D8E2B}" destId="{60033DE9-AF88-4FB7-8336-F8D3E5E87AA3}" srcOrd="0" destOrd="0" presId="urn:microsoft.com/office/officeart/2005/8/layout/vList2"/>
    <dgm:cxn modelId="{E121E5AE-3466-425E-BA5F-D1936EB3C6DF}" srcId="{9D262FD1-5CE8-482F-965A-1218A2AA6E83}" destId="{C038583D-ADA9-4762-A007-59F215A1C7D2}" srcOrd="3" destOrd="0" parTransId="{D95BF526-3BEF-47AD-B556-858235BA5972}" sibTransId="{AE3773C1-BCD0-40D0-8EEE-A1B296477B81}"/>
    <dgm:cxn modelId="{7A8635FE-E2A9-465D-861B-0CD887899860}" type="presOf" srcId="{9D262FD1-5CE8-482F-965A-1218A2AA6E83}" destId="{DA373AC0-39BB-41D8-AA55-8E48807AD977}" srcOrd="0" destOrd="0" presId="urn:microsoft.com/office/officeart/2005/8/layout/vList2"/>
    <dgm:cxn modelId="{7DC27C98-971E-4262-9093-F1A703C3AF03}" srcId="{9D262FD1-5CE8-482F-965A-1218A2AA6E83}" destId="{372685EE-7999-44E6-8248-08D86B1CB5B8}" srcOrd="2" destOrd="0" parTransId="{40C31C6E-11A5-4E50-A462-D7DED4BC17D2}" sibTransId="{B2170A08-DBEF-4354-B9D7-A35D93976F80}"/>
    <dgm:cxn modelId="{920B65FD-9B25-4BAA-8A5E-2FB95D7C9A1D}" type="presOf" srcId="{C038583D-ADA9-4762-A007-59F215A1C7D2}" destId="{100DFC3B-CE23-44F9-BB22-7263513A62F0}" srcOrd="0" destOrd="0" presId="urn:microsoft.com/office/officeart/2005/8/layout/vList2"/>
    <dgm:cxn modelId="{D44B34AC-3B6D-4C6B-8D95-BDB5991303D8}" srcId="{9D262FD1-5CE8-482F-965A-1218A2AA6E83}" destId="{AC7C53BF-411A-432B-8A71-73D19D5D8E2B}" srcOrd="0" destOrd="0" parTransId="{2527ABA2-EEC4-4210-8701-395902C9B005}" sibTransId="{F42541F9-E89C-4D2B-AE9D-222B82D96555}"/>
    <dgm:cxn modelId="{C55B1C9D-AE2C-43FC-B4D1-E4B48EE2844B}" type="presOf" srcId="{950A8E0F-7CE5-427C-AF1A-6A069171CEC6}" destId="{01DA192C-B491-468F-A893-AC185BDCCB1C}" srcOrd="0" destOrd="0" presId="urn:microsoft.com/office/officeart/2005/8/layout/vList2"/>
    <dgm:cxn modelId="{F52BAB28-EA3E-45A9-9572-39B1F856FEAE}" type="presOf" srcId="{372685EE-7999-44E6-8248-08D86B1CB5B8}" destId="{AA44EE39-A3EB-46BF-AC8B-5EC269AE9233}" srcOrd="0" destOrd="0" presId="urn:microsoft.com/office/officeart/2005/8/layout/vList2"/>
    <dgm:cxn modelId="{D7E89338-960A-47DE-81CA-53464D78EA1A}" type="presParOf" srcId="{DA373AC0-39BB-41D8-AA55-8E48807AD977}" destId="{60033DE9-AF88-4FB7-8336-F8D3E5E87AA3}" srcOrd="0" destOrd="0" presId="urn:microsoft.com/office/officeart/2005/8/layout/vList2"/>
    <dgm:cxn modelId="{780BB534-B968-4C27-8462-384F5FEB4E76}" type="presParOf" srcId="{DA373AC0-39BB-41D8-AA55-8E48807AD977}" destId="{ADE7F227-B7DD-466C-A8FB-956B6F0F39F3}" srcOrd="1" destOrd="0" presId="urn:microsoft.com/office/officeart/2005/8/layout/vList2"/>
    <dgm:cxn modelId="{7F657C28-A88E-48C1-8D25-7960CAFCF880}" type="presParOf" srcId="{DA373AC0-39BB-41D8-AA55-8E48807AD977}" destId="{01DA192C-B491-468F-A893-AC185BDCCB1C}" srcOrd="2" destOrd="0" presId="urn:microsoft.com/office/officeart/2005/8/layout/vList2"/>
    <dgm:cxn modelId="{337665E2-7CB4-4DE7-B6E8-E6AA3E37D53E}" type="presParOf" srcId="{DA373AC0-39BB-41D8-AA55-8E48807AD977}" destId="{B9700CD8-6445-4A7B-83DB-098F513916B9}" srcOrd="3" destOrd="0" presId="urn:microsoft.com/office/officeart/2005/8/layout/vList2"/>
    <dgm:cxn modelId="{EEF0B6BE-16AA-457F-A699-B332733BD683}" type="presParOf" srcId="{DA373AC0-39BB-41D8-AA55-8E48807AD977}" destId="{AA44EE39-A3EB-46BF-AC8B-5EC269AE9233}" srcOrd="4" destOrd="0" presId="urn:microsoft.com/office/officeart/2005/8/layout/vList2"/>
    <dgm:cxn modelId="{D25040A2-FC0E-4B2E-B7DE-436920E4AD4A}" type="presParOf" srcId="{DA373AC0-39BB-41D8-AA55-8E48807AD977}" destId="{9248DB39-04EA-4BBB-9BB7-FF1D5AC805AD}" srcOrd="5" destOrd="0" presId="urn:microsoft.com/office/officeart/2005/8/layout/vList2"/>
    <dgm:cxn modelId="{F15388FD-7084-4AF5-BDAF-B54BEAEBDA09}" type="presParOf" srcId="{DA373AC0-39BB-41D8-AA55-8E48807AD977}" destId="{100DFC3B-CE23-44F9-BB22-7263513A62F0}" srcOrd="6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A83D6-AE96-4F67-BF07-BA65B2BE4EE3}">
      <dsp:nvSpPr>
        <dsp:cNvPr id="0" name=""/>
        <dsp:cNvSpPr/>
      </dsp:nvSpPr>
      <dsp:spPr>
        <a:xfrm rot="5400000">
          <a:off x="5138227" y="-2495800"/>
          <a:ext cx="699020" cy="5722787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Кредит </a:t>
          </a:r>
          <a:r>
            <a:rPr lang="ru-RU" sz="1800" kern="1200" dirty="0" smtClean="0">
              <a:solidFill>
                <a:srgbClr val="F79646">
                  <a:lumMod val="75000"/>
                </a:srgb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от 1 до 3 млн. рублей</a:t>
          </a:r>
          <a:endParaRPr lang="ru-RU" sz="1800" kern="1200" dirty="0">
            <a:solidFill>
              <a:srgbClr val="F79646">
                <a:lumMod val="75000"/>
              </a:srgbClr>
            </a:solidFill>
            <a:effectLst/>
            <a:latin typeface="Arial" pitchFamily="34" charset="0"/>
            <a:ea typeface="+mn-ea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Поручительство </a:t>
          </a:r>
          <a:r>
            <a:rPr lang="ru-RU" sz="1800" kern="1200" dirty="0" smtClean="0">
              <a:solidFill>
                <a:srgbClr val="F79646">
                  <a:lumMod val="75000"/>
                </a:srgb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до 1,5 млн. рублей</a:t>
          </a:r>
          <a:endParaRPr lang="ru-RU" sz="1800" kern="1200" dirty="0">
            <a:solidFill>
              <a:srgbClr val="F79646">
                <a:lumMod val="75000"/>
              </a:srgbClr>
            </a:solidFill>
            <a:effectLst/>
            <a:latin typeface="Arial" pitchFamily="34" charset="0"/>
            <a:ea typeface="+mn-ea"/>
            <a:cs typeface="Arial" pitchFamily="34" charset="0"/>
          </a:endParaRPr>
        </a:p>
      </dsp:txBody>
      <dsp:txXfrm rot="-5400000">
        <a:off x="2626344" y="50206"/>
        <a:ext cx="5688664" cy="630774"/>
      </dsp:txXfrm>
    </dsp:sp>
    <dsp:sp modelId="{3799C7FE-4F2F-48EF-9959-0484000B3FBB}">
      <dsp:nvSpPr>
        <dsp:cNvPr id="0" name=""/>
        <dsp:cNvSpPr/>
      </dsp:nvSpPr>
      <dsp:spPr>
        <a:xfrm>
          <a:off x="0" y="30881"/>
          <a:ext cx="2625736" cy="654897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ysClr val="window" lastClr="FFFFFF"/>
              </a:solidFill>
              <a:effectLst/>
              <a:latin typeface="Arial" pitchFamily="34" charset="0"/>
              <a:ea typeface="+mn-ea"/>
              <a:cs typeface="Arial" pitchFamily="34" charset="0"/>
            </a:rPr>
            <a:t>0% </a:t>
          </a:r>
          <a:r>
            <a:rPr lang="ru-RU" sz="1800" kern="1200" dirty="0" smtClean="0">
              <a:solidFill>
                <a:sysClr val="window" lastClr="FFFFFF"/>
              </a:solidFill>
              <a:effectLst/>
              <a:latin typeface="Arial" pitchFamily="34" charset="0"/>
              <a:ea typeface="+mn-ea"/>
              <a:cs typeface="Arial" pitchFamily="34" charset="0"/>
            </a:rPr>
            <a:t>БЕСПЛАТНО</a:t>
          </a:r>
          <a:endParaRPr lang="ru-RU" sz="1800" kern="1200" dirty="0">
            <a:solidFill>
              <a:sysClr val="window" lastClr="FFFFFF"/>
            </a:solidFill>
            <a:effectLst/>
            <a:latin typeface="Arial" pitchFamily="34" charset="0"/>
            <a:ea typeface="+mn-ea"/>
            <a:cs typeface="Arial" pitchFamily="34" charset="0"/>
          </a:endParaRPr>
        </a:p>
      </dsp:txBody>
      <dsp:txXfrm>
        <a:off x="31969" y="62850"/>
        <a:ext cx="2561798" cy="590959"/>
      </dsp:txXfrm>
    </dsp:sp>
    <dsp:sp modelId="{7FC14000-939C-4D6F-8E20-EE4372A8BB02}">
      <dsp:nvSpPr>
        <dsp:cNvPr id="0" name=""/>
        <dsp:cNvSpPr/>
      </dsp:nvSpPr>
      <dsp:spPr>
        <a:xfrm rot="5400000">
          <a:off x="5193312" y="-1795158"/>
          <a:ext cx="617187" cy="5701824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Кредит </a:t>
          </a:r>
          <a:r>
            <a:rPr lang="ru-RU" sz="1800" kern="1200" dirty="0" smtClean="0">
              <a:solidFill>
                <a:srgbClr val="F79646">
                  <a:lumMod val="75000"/>
                </a:srgb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от 1 до 3 млн. рублей</a:t>
          </a:r>
          <a:endParaRPr lang="ru-RU" sz="1800" kern="1200" dirty="0">
            <a:solidFill>
              <a:srgbClr val="F79646">
                <a:lumMod val="75000"/>
              </a:srgbClr>
            </a:solidFill>
            <a:effectLst/>
            <a:latin typeface="Arial" pitchFamily="34" charset="0"/>
            <a:ea typeface="+mn-ea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Поручительство </a:t>
          </a:r>
          <a:r>
            <a:rPr lang="ru-RU" sz="1800" kern="1200" dirty="0" smtClean="0">
              <a:solidFill>
                <a:srgbClr val="F79646">
                  <a:lumMod val="75000"/>
                </a:srgb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свыше 1,5 млн. рублей</a:t>
          </a:r>
          <a:endParaRPr lang="ru-RU" sz="1800" kern="1200" dirty="0">
            <a:solidFill>
              <a:srgbClr val="F79646">
                <a:lumMod val="75000"/>
              </a:srgbClr>
            </a:solidFill>
            <a:effectLst/>
            <a:latin typeface="Arial" pitchFamily="34" charset="0"/>
            <a:ea typeface="+mn-ea"/>
            <a:cs typeface="Arial" pitchFamily="34" charset="0"/>
          </a:endParaRPr>
        </a:p>
      </dsp:txBody>
      <dsp:txXfrm rot="-5400000">
        <a:off x="2650994" y="777289"/>
        <a:ext cx="5671695" cy="556929"/>
      </dsp:txXfrm>
    </dsp:sp>
    <dsp:sp modelId="{1F1D4760-5604-4221-967E-CA78C8475134}">
      <dsp:nvSpPr>
        <dsp:cNvPr id="0" name=""/>
        <dsp:cNvSpPr/>
      </dsp:nvSpPr>
      <dsp:spPr>
        <a:xfrm>
          <a:off x="0" y="761778"/>
          <a:ext cx="2650884" cy="570211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ysClr val="window" lastClr="FFFFFF"/>
              </a:solidFill>
              <a:effectLst/>
              <a:latin typeface="Arial" pitchFamily="34" charset="0"/>
              <a:ea typeface="+mn-ea"/>
              <a:cs typeface="Arial" pitchFamily="34" charset="0"/>
            </a:rPr>
            <a:t>1%</a:t>
          </a:r>
          <a:endParaRPr lang="ru-RU" sz="1800" b="1" kern="1200" dirty="0">
            <a:solidFill>
              <a:sysClr val="window" lastClr="FFFFFF"/>
            </a:solidFill>
            <a:effectLst/>
            <a:latin typeface="Arial" pitchFamily="34" charset="0"/>
            <a:ea typeface="+mn-ea"/>
            <a:cs typeface="Arial" pitchFamily="34" charset="0"/>
          </a:endParaRPr>
        </a:p>
      </dsp:txBody>
      <dsp:txXfrm>
        <a:off x="27835" y="789613"/>
        <a:ext cx="2595214" cy="514541"/>
      </dsp:txXfrm>
    </dsp:sp>
    <dsp:sp modelId="{BA2BED57-8F5A-4764-9AF3-C8D2F79317BD}">
      <dsp:nvSpPr>
        <dsp:cNvPr id="0" name=""/>
        <dsp:cNvSpPr/>
      </dsp:nvSpPr>
      <dsp:spPr>
        <a:xfrm rot="5400000">
          <a:off x="5167668" y="-1135894"/>
          <a:ext cx="617187" cy="5689239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Кредит </a:t>
          </a:r>
          <a:r>
            <a:rPr lang="ru-RU" sz="1800" kern="1200" dirty="0" smtClean="0">
              <a:solidFill>
                <a:srgbClr val="F79646">
                  <a:lumMod val="75000"/>
                </a:srgb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от 3 до 10 млн. рублей</a:t>
          </a:r>
          <a:endParaRPr lang="ru-RU" sz="1800" kern="1200" dirty="0">
            <a:solidFill>
              <a:srgbClr val="F79646">
                <a:lumMod val="75000"/>
              </a:srgbClr>
            </a:solidFill>
            <a:effectLst/>
            <a:latin typeface="Arial" pitchFamily="34" charset="0"/>
            <a:ea typeface="+mn-ea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Поручительство </a:t>
          </a:r>
          <a:r>
            <a:rPr lang="ru-RU" sz="1800" kern="1200" dirty="0" smtClean="0">
              <a:solidFill>
                <a:srgbClr val="F79646">
                  <a:lumMod val="75000"/>
                </a:srgb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до 70%</a:t>
          </a:r>
          <a:endParaRPr lang="ru-RU" sz="1800" kern="1200" dirty="0">
            <a:solidFill>
              <a:srgbClr val="F79646">
                <a:lumMod val="75000"/>
              </a:srgbClr>
            </a:solidFill>
            <a:effectLst/>
            <a:latin typeface="Arial" pitchFamily="34" charset="0"/>
            <a:ea typeface="+mn-ea"/>
            <a:cs typeface="Arial" pitchFamily="34" charset="0"/>
          </a:endParaRPr>
        </a:p>
      </dsp:txBody>
      <dsp:txXfrm rot="-5400000">
        <a:off x="2631643" y="1430260"/>
        <a:ext cx="5659110" cy="556929"/>
      </dsp:txXfrm>
    </dsp:sp>
    <dsp:sp modelId="{0C12CC62-D819-46BE-A059-2F3D39EB14FF}">
      <dsp:nvSpPr>
        <dsp:cNvPr id="0" name=""/>
        <dsp:cNvSpPr/>
      </dsp:nvSpPr>
      <dsp:spPr>
        <a:xfrm>
          <a:off x="0" y="1434798"/>
          <a:ext cx="2631533" cy="529600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ysClr val="window" lastClr="FFFFFF"/>
              </a:solidFill>
              <a:effectLst/>
              <a:latin typeface="Arial" pitchFamily="34" charset="0"/>
              <a:ea typeface="+mn-ea"/>
              <a:cs typeface="Arial" pitchFamily="34" charset="0"/>
            </a:rPr>
            <a:t>1,</a:t>
          </a:r>
          <a:r>
            <a:rPr lang="en-US" sz="1800" b="1" kern="1200" dirty="0" smtClean="0">
              <a:solidFill>
                <a:sysClr val="window" lastClr="FFFFFF"/>
              </a:solidFill>
              <a:effectLst/>
              <a:latin typeface="Arial" pitchFamily="34" charset="0"/>
              <a:ea typeface="+mn-ea"/>
              <a:cs typeface="Arial" pitchFamily="34" charset="0"/>
            </a:rPr>
            <a:t>25</a:t>
          </a:r>
          <a:r>
            <a:rPr lang="ru-RU" sz="1800" b="1" kern="1200" dirty="0" smtClean="0">
              <a:solidFill>
                <a:sysClr val="window" lastClr="FFFFFF"/>
              </a:solidFill>
              <a:effectLst/>
              <a:latin typeface="Arial" pitchFamily="34" charset="0"/>
              <a:ea typeface="+mn-ea"/>
              <a:cs typeface="Arial" pitchFamily="34" charset="0"/>
            </a:rPr>
            <a:t>%</a:t>
          </a:r>
          <a:endParaRPr lang="ru-RU" sz="1800" b="1" kern="1200" dirty="0">
            <a:solidFill>
              <a:sysClr val="window" lastClr="FFFFFF"/>
            </a:solidFill>
            <a:effectLst/>
            <a:latin typeface="Arial" pitchFamily="34" charset="0"/>
            <a:ea typeface="+mn-ea"/>
            <a:cs typeface="Arial" pitchFamily="34" charset="0"/>
          </a:endParaRPr>
        </a:p>
      </dsp:txBody>
      <dsp:txXfrm>
        <a:off x="25853" y="1460651"/>
        <a:ext cx="2579827" cy="477894"/>
      </dsp:txXfrm>
    </dsp:sp>
    <dsp:sp modelId="{EFA20258-43D9-46F1-A452-98C496541613}">
      <dsp:nvSpPr>
        <dsp:cNvPr id="0" name=""/>
        <dsp:cNvSpPr/>
      </dsp:nvSpPr>
      <dsp:spPr>
        <a:xfrm rot="5400000">
          <a:off x="5175073" y="-470322"/>
          <a:ext cx="590932" cy="5686899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Кредит </a:t>
          </a:r>
          <a:r>
            <a:rPr lang="ru-RU" sz="1800" kern="1200" dirty="0" smtClean="0">
              <a:solidFill>
                <a:srgbClr val="F79646">
                  <a:lumMod val="75000"/>
                </a:srgb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от 10 млн. рублей</a:t>
          </a:r>
          <a:endParaRPr lang="ru-RU" sz="1800" kern="1200" dirty="0">
            <a:solidFill>
              <a:srgbClr val="F79646">
                <a:lumMod val="75000"/>
              </a:srgbClr>
            </a:solidFill>
            <a:effectLst/>
            <a:latin typeface="Arial" pitchFamily="34" charset="0"/>
            <a:ea typeface="+mn-ea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Поручительство </a:t>
          </a:r>
          <a:r>
            <a:rPr lang="ru-RU" sz="1800" kern="1200" dirty="0" smtClean="0">
              <a:solidFill>
                <a:srgbClr val="F79646">
                  <a:lumMod val="75000"/>
                </a:srgb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до 70%</a:t>
          </a:r>
          <a:endParaRPr lang="ru-RU" sz="1800" kern="1200" dirty="0">
            <a:solidFill>
              <a:srgbClr val="F79646">
                <a:lumMod val="75000"/>
              </a:srgbClr>
            </a:solidFill>
            <a:effectLst/>
            <a:latin typeface="Arial" pitchFamily="34" charset="0"/>
            <a:ea typeface="+mn-ea"/>
            <a:cs typeface="Arial" pitchFamily="34" charset="0"/>
          </a:endParaRPr>
        </a:p>
      </dsp:txBody>
      <dsp:txXfrm rot="-5400000">
        <a:off x="2627090" y="2106508"/>
        <a:ext cx="5658052" cy="533238"/>
      </dsp:txXfrm>
    </dsp:sp>
    <dsp:sp modelId="{4E087372-2C48-4EC9-B0A1-34F3FA0AC61A}">
      <dsp:nvSpPr>
        <dsp:cNvPr id="0" name=""/>
        <dsp:cNvSpPr/>
      </dsp:nvSpPr>
      <dsp:spPr>
        <a:xfrm>
          <a:off x="109" y="2075619"/>
          <a:ext cx="2662376" cy="539321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ysClr val="window" lastClr="FFFFFF"/>
              </a:solidFill>
              <a:effectLst/>
              <a:latin typeface="Arial" pitchFamily="34" charset="0"/>
              <a:ea typeface="+mn-ea"/>
              <a:cs typeface="Arial" pitchFamily="34" charset="0"/>
            </a:rPr>
            <a:t>1</a:t>
          </a:r>
          <a:r>
            <a:rPr lang="ru-RU" sz="1800" b="1" kern="1200" dirty="0" smtClean="0">
              <a:solidFill>
                <a:sysClr val="window" lastClr="FFFFFF"/>
              </a:solidFill>
              <a:effectLst/>
              <a:latin typeface="Arial" pitchFamily="34" charset="0"/>
              <a:ea typeface="+mn-ea"/>
              <a:cs typeface="Arial" pitchFamily="34" charset="0"/>
            </a:rPr>
            <a:t>,8%</a:t>
          </a:r>
        </a:p>
      </dsp:txBody>
      <dsp:txXfrm>
        <a:off x="26436" y="2101946"/>
        <a:ext cx="2609722" cy="486667"/>
      </dsp:txXfrm>
    </dsp:sp>
    <dsp:sp modelId="{BCC63D18-C3DE-4847-86C2-399A4D8D1CF5}">
      <dsp:nvSpPr>
        <dsp:cNvPr id="0" name=""/>
        <dsp:cNvSpPr/>
      </dsp:nvSpPr>
      <dsp:spPr>
        <a:xfrm rot="5400000">
          <a:off x="5170077" y="132504"/>
          <a:ext cx="632351" cy="572598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Bookman Old Style" pitchFamily="18" charset="0"/>
              <a:ea typeface="+mn-ea"/>
              <a:cs typeface="+mn-cs"/>
            </a:rPr>
            <a:t> </a:t>
          </a:r>
          <a:r>
            <a:rPr lang="ru-RU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Кредит </a:t>
          </a:r>
          <a:r>
            <a:rPr lang="ru-RU" sz="1800" kern="1200" dirty="0" smtClean="0">
              <a:solidFill>
                <a:srgbClr val="F79646">
                  <a:lumMod val="75000"/>
                </a:srgb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от 10 млн. рублей</a:t>
          </a:r>
          <a:endParaRPr lang="ru-RU" sz="1800" kern="1200" dirty="0">
            <a:solidFill>
              <a:srgbClr val="F79646">
                <a:lumMod val="75000"/>
              </a:srgbClr>
            </a:solidFill>
            <a:effectLst/>
            <a:latin typeface="Arial" pitchFamily="34" charset="0"/>
            <a:ea typeface="+mn-ea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rPr>
            <a:t>Согарантия </a:t>
          </a:r>
          <a:r>
            <a:rPr lang="ru-RU" sz="1800" kern="1200" dirty="0">
              <a:solidFill>
                <a:srgbClr val="F79646">
                  <a:lumMod val="75000"/>
                </a:srgbClr>
              </a:solidFill>
              <a:effectLst/>
              <a:latin typeface="Arial" pitchFamily="34" charset="0"/>
              <a:ea typeface="+mn-ea"/>
              <a:cs typeface="Arial" pitchFamily="34" charset="0"/>
            </a:rPr>
            <a:t>с корпорацией МСП</a:t>
          </a:r>
        </a:p>
      </dsp:txBody>
      <dsp:txXfrm rot="-5400000">
        <a:off x="2623262" y="2710189"/>
        <a:ext cx="5695114" cy="570613"/>
      </dsp:txXfrm>
    </dsp:sp>
    <dsp:sp modelId="{1C749EAB-3ED7-4DBE-AB73-45F578536FB5}">
      <dsp:nvSpPr>
        <dsp:cNvPr id="0" name=""/>
        <dsp:cNvSpPr/>
      </dsp:nvSpPr>
      <dsp:spPr>
        <a:xfrm>
          <a:off x="4" y="2750241"/>
          <a:ext cx="2623152" cy="490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Arial" pitchFamily="34" charset="0"/>
              <a:cs typeface="Arial" pitchFamily="34" charset="0"/>
            </a:rPr>
            <a:t>1</a:t>
          </a:r>
          <a:r>
            <a:rPr lang="ru-RU" sz="1800" b="1" kern="1200" dirty="0">
              <a:latin typeface="Arial" pitchFamily="34" charset="0"/>
              <a:cs typeface="Arial" pitchFamily="34" charset="0"/>
            </a:rPr>
            <a:t>,25 %</a:t>
          </a:r>
        </a:p>
      </dsp:txBody>
      <dsp:txXfrm>
        <a:off x="23949" y="2774186"/>
        <a:ext cx="2575262" cy="442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033DE9-AF88-4FB7-8336-F8D3E5E87AA3}">
      <dsp:nvSpPr>
        <dsp:cNvPr id="0" name=""/>
        <dsp:cNvSpPr/>
      </dsp:nvSpPr>
      <dsp:spPr>
        <a:xfrm>
          <a:off x="0" y="31112"/>
          <a:ext cx="8136903" cy="912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Гибкий подход к предоставленному обеспечению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>
        <a:off x="44549" y="75661"/>
        <a:ext cx="8047805" cy="823501"/>
      </dsp:txXfrm>
    </dsp:sp>
    <dsp:sp modelId="{01DA192C-B491-468F-A893-AC185BDCCB1C}">
      <dsp:nvSpPr>
        <dsp:cNvPr id="0" name=""/>
        <dsp:cNvSpPr/>
      </dsp:nvSpPr>
      <dsp:spPr>
        <a:xfrm>
          <a:off x="0" y="1019343"/>
          <a:ext cx="8136903" cy="912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Простая схема получения поручительства 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>
        <a:off x="44549" y="1063892"/>
        <a:ext cx="8047805" cy="823501"/>
      </dsp:txXfrm>
    </dsp:sp>
    <dsp:sp modelId="{AA44EE39-A3EB-46BF-AC8B-5EC269AE9233}">
      <dsp:nvSpPr>
        <dsp:cNvPr id="0" name=""/>
        <dsp:cNvSpPr/>
      </dsp:nvSpPr>
      <dsp:spPr>
        <a:xfrm>
          <a:off x="0" y="1994552"/>
          <a:ext cx="8136903" cy="912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Отсутствие необходимости сбора документов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>
        <a:off x="44549" y="2039101"/>
        <a:ext cx="8047805" cy="823501"/>
      </dsp:txXfrm>
    </dsp:sp>
    <dsp:sp modelId="{100DFC3B-CE23-44F9-BB22-7263513A62F0}">
      <dsp:nvSpPr>
        <dsp:cNvPr id="0" name=""/>
        <dsp:cNvSpPr/>
      </dsp:nvSpPr>
      <dsp:spPr>
        <a:xfrm>
          <a:off x="0" y="2976272"/>
          <a:ext cx="8136903" cy="912599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Возможность привлечения дополнительного обеспечения – гарантии Корпорации МСП</a:t>
          </a:r>
          <a:endParaRPr lang="ru-RU" sz="2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4549" y="3020821"/>
        <a:ext cx="8047805" cy="823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D634B-CF24-4C6D-9D96-53E1394EE59E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9E952-2FBC-4D82-8F36-3D5D5960F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1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5/20/2016 9:28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9E952-2FBC-4D82-8F36-3D5D5960FF0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68086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109537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Arial" pitchFamily="34" charset="0"/>
              <a:buNone/>
              <a:defRPr lang="en-US" sz="8500" b="1" kern="1200" spc="-770" dirty="0" smtClean="0">
                <a:ln w="11430"/>
                <a:gradFill>
                  <a:gsLst>
                    <a:gs pos="0">
                      <a:schemeClr val="tx2"/>
                    </a:gs>
                    <a:gs pos="37000">
                      <a:schemeClr val="accent5">
                        <a:lumMod val="60000"/>
                        <a:lumOff val="40000"/>
                      </a:schemeClr>
                    </a:gs>
                    <a:gs pos="85000">
                      <a:srgbClr val="F87F06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68086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109537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Arial" pitchFamily="34" charset="0"/>
              <a:buNone/>
              <a:defRPr lang="en-US" sz="8500" b="1" kern="1200" spc="-770" dirty="0" smtClean="0">
                <a:ln w="11430"/>
                <a:gradFill>
                  <a:gsLst>
                    <a:gs pos="0">
                      <a:schemeClr val="tx2"/>
                    </a:gs>
                    <a:gs pos="37000">
                      <a:schemeClr val="accent5">
                        <a:lumMod val="60000"/>
                        <a:lumOff val="40000"/>
                      </a:schemeClr>
                    </a:gs>
                    <a:gs pos="85000">
                      <a:srgbClr val="F87F06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68086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109537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Arial" pitchFamily="34" charset="0"/>
              <a:buNone/>
              <a:defRPr lang="en-US" sz="8500" b="1" kern="1200" spc="-770" dirty="0" smtClean="0">
                <a:ln w="11430"/>
                <a:gradFill>
                  <a:gsLst>
                    <a:gs pos="0">
                      <a:schemeClr val="tx2"/>
                    </a:gs>
                    <a:gs pos="37000">
                      <a:schemeClr val="accent5">
                        <a:lumMod val="60000"/>
                        <a:lumOff val="40000"/>
                      </a:schemeClr>
                    </a:gs>
                    <a:gs pos="85000">
                      <a:srgbClr val="F87F06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68086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109537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Arial" pitchFamily="34" charset="0"/>
              <a:buNone/>
              <a:defRPr lang="en-US" sz="8500" b="1" kern="1200" spc="-770" dirty="0" smtClean="0">
                <a:ln w="11430"/>
                <a:gradFill>
                  <a:gsLst>
                    <a:gs pos="0">
                      <a:schemeClr val="tx2"/>
                    </a:gs>
                    <a:gs pos="37000">
                      <a:schemeClr val="accent5">
                        <a:lumMod val="60000"/>
                        <a:lumOff val="40000"/>
                      </a:schemeClr>
                    </a:gs>
                    <a:gs pos="85000">
                      <a:srgbClr val="F87F06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pic>
        <p:nvPicPr>
          <p:cNvPr id="4" name="Рисунок 3" descr="slidebakbar2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6238776"/>
            <a:ext cx="9144000" cy="619224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61" r:id="rId11"/>
    <p:sldLayoutId id="2147483688" r:id="rId12"/>
  </p:sldLayoutIdLst>
  <p:transition>
    <p:fade/>
  </p:transition>
  <p:hf hdr="0" ftr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hf hdr="0" ftr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ransition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Relationship Id="rId5" Type="http://schemas.openxmlformats.org/officeDocument/2006/relationships/chart" Target="../charts/char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6.jpe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diagramData" Target="../diagrams/data1.xml"/><Relationship Id="rId5" Type="http://schemas.openxmlformats.org/officeDocument/2006/relationships/image" Target="../media/image8.jpeg"/><Relationship Id="rId10" Type="http://schemas.microsoft.com/office/2007/relationships/diagramDrawing" Target="../diagrams/drawing1.xml"/><Relationship Id="rId4" Type="http://schemas.openxmlformats.org/officeDocument/2006/relationships/image" Target="../media/image7.jpeg"/><Relationship Id="rId9" Type="http://schemas.openxmlformats.org/officeDocument/2006/relationships/diagramColors" Target="../diagrams/colors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7.jpeg"/><Relationship Id="rId7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8.jpeg"/><Relationship Id="rId9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7.jpe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8.jpeg"/><Relationship Id="rId9" Type="http://schemas.microsoft.com/office/2007/relationships/diagramDrawing" Target="../diagrams/drawin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0"/>
            <a:ext cx="9144000" cy="6857999"/>
            <a:chOff x="0" y="1"/>
            <a:chExt cx="9144000" cy="6857999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0" y="1"/>
              <a:ext cx="9144000" cy="6857999"/>
              <a:chOff x="0" y="1"/>
              <a:chExt cx="9144000" cy="6857999"/>
            </a:xfrm>
          </p:grpSpPr>
          <p:pic>
            <p:nvPicPr>
              <p:cNvPr id="1026" name="Picture 2" descr="C:\Documents and Settings\KRU1\Рабочий стол\logo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1"/>
                <a:ext cx="9144000" cy="1647912"/>
              </a:xfrm>
              <a:prstGeom prst="rect">
                <a:avLst/>
              </a:prstGeom>
              <a:noFill/>
            </p:spPr>
          </p:pic>
          <p:pic>
            <p:nvPicPr>
              <p:cNvPr id="1027" name="Picture 3" descr="C:\Documents and Settings\KRU1\Рабочий стол\фон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11452"/>
              <a:stretch>
                <a:fillRect/>
              </a:stretch>
            </p:blipFill>
            <p:spPr bwMode="auto">
              <a:xfrm>
                <a:off x="0" y="1628800"/>
                <a:ext cx="9144000" cy="5229200"/>
              </a:xfrm>
              <a:prstGeom prst="rect">
                <a:avLst/>
              </a:prstGeom>
              <a:noFill/>
            </p:spPr>
          </p:pic>
        </p:grpSp>
        <p:pic>
          <p:nvPicPr>
            <p:cNvPr id="1028" name="Picture 4" descr="C:\Documents and Settings\KRU1\Рабочий стол\полоса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6309320"/>
              <a:ext cx="9143999" cy="548680"/>
            </a:xfrm>
            <a:prstGeom prst="rect">
              <a:avLst/>
            </a:prstGeom>
            <a:noFill/>
          </p:spPr>
        </p:pic>
      </p:grpSp>
      <p:sp>
        <p:nvSpPr>
          <p:cNvPr id="12" name="TextBox 11"/>
          <p:cNvSpPr txBox="1"/>
          <p:nvPr/>
        </p:nvSpPr>
        <p:spPr>
          <a:xfrm>
            <a:off x="251520" y="2276872"/>
            <a:ext cx="748883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Региональный гарантийный фонд как один из механизмов государственной поддержки малого и среднего предпринимательства</a:t>
            </a:r>
            <a:endParaRPr lang="ru-RU" sz="3800" b="1" dirty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3" name="Picture 3" descr="C:\Documents and Settings\KRU1\Рабочий стол\1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68344" y="1772816"/>
            <a:ext cx="1316038" cy="157638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10</a:t>
            </a:fld>
            <a:endParaRPr lang="ru-RU"/>
          </a:p>
        </p:txBody>
      </p:sp>
      <p:grpSp>
        <p:nvGrpSpPr>
          <p:cNvPr id="5" name="Группа 3"/>
          <p:cNvGrpSpPr/>
          <p:nvPr/>
        </p:nvGrpSpPr>
        <p:grpSpPr>
          <a:xfrm>
            <a:off x="0" y="1"/>
            <a:ext cx="9144000" cy="6857999"/>
            <a:chOff x="0" y="1"/>
            <a:chExt cx="9144000" cy="6857999"/>
          </a:xfrm>
        </p:grpSpPr>
        <p:grpSp>
          <p:nvGrpSpPr>
            <p:cNvPr id="6" name="Группа 6"/>
            <p:cNvGrpSpPr/>
            <p:nvPr/>
          </p:nvGrpSpPr>
          <p:grpSpPr>
            <a:xfrm>
              <a:off x="0" y="1"/>
              <a:ext cx="9144000" cy="6857999"/>
              <a:chOff x="0" y="1"/>
              <a:chExt cx="9144000" cy="6857999"/>
            </a:xfrm>
          </p:grpSpPr>
          <p:pic>
            <p:nvPicPr>
              <p:cNvPr id="8" name="Picture 2" descr="C:\Documents and Settings\KRU1\Рабочий стол\logo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1"/>
                <a:ext cx="9144000" cy="1647912"/>
              </a:xfrm>
              <a:prstGeom prst="rect">
                <a:avLst/>
              </a:prstGeom>
              <a:noFill/>
            </p:spPr>
          </p:pic>
          <p:pic>
            <p:nvPicPr>
              <p:cNvPr id="9" name="Picture 3" descr="C:\Documents and Settings\KRU1\Рабочий стол\фон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11452"/>
              <a:stretch>
                <a:fillRect/>
              </a:stretch>
            </p:blipFill>
            <p:spPr bwMode="auto">
              <a:xfrm>
                <a:off x="0" y="1628800"/>
                <a:ext cx="9144000" cy="5229200"/>
              </a:xfrm>
              <a:prstGeom prst="rect">
                <a:avLst/>
              </a:prstGeom>
              <a:noFill/>
            </p:spPr>
          </p:pic>
        </p:grpSp>
        <p:pic>
          <p:nvPicPr>
            <p:cNvPr id="7" name="Picture 4" descr="C:\Documents and Settings\KRU1\Рабочий стол\полоса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309320"/>
              <a:ext cx="9143999" cy="548680"/>
            </a:xfrm>
            <a:prstGeom prst="rect">
              <a:avLst/>
            </a:prstGeom>
            <a:noFill/>
          </p:spPr>
        </p:pic>
      </p:grp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1700808"/>
            <a:ext cx="8382000" cy="4985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Согарантия РГО и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Корпорации МСП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12" name="Текст 3"/>
          <p:cNvSpPr txBox="1">
            <a:spLocks/>
          </p:cNvSpPr>
          <p:nvPr/>
        </p:nvSpPr>
        <p:spPr>
          <a:xfrm>
            <a:off x="611560" y="2276872"/>
            <a:ext cx="8208912" cy="396044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Взаимодействие с Корпорацией МСП позволяет нам обеспечивать предоставление кредитов по крупным проектам, самостоятельно обеспечить которые РГО не смогло бы в силу ограниченности лимита. </a:t>
            </a:r>
          </a:p>
          <a:p>
            <a:pPr algn="just">
              <a:lnSpc>
                <a:spcPct val="11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На сегодняшний день лимит поручительства РГО равен 32 млн. руб. Использование в структуре обеспечения согарантии Корпорации МСП позволяет нам обеспечивать кредиты, поручительство/гарантия по которым требуется в размере более чем 32 млн. руб. </a:t>
            </a:r>
          </a:p>
          <a:p>
            <a:pPr algn="just">
              <a:lnSpc>
                <a:spcPct val="11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Согарантия – это Прямая гарантия, выдаваемая совместно с поручительством региональной гарантийной организации. В совокупности гарантией Корпорации МСП и поручительством РГО можно обеспечить до 70% обязательств субъектов МСП перед банком. Одним из обязательных условий предоставления согарантии является одновременное предоставление поручительства РГО.</a:t>
            </a:r>
          </a:p>
          <a:p>
            <a:pPr indent="533400" algn="just" defTabSz="914363">
              <a:lnSpc>
                <a:spcPct val="110000"/>
              </a:lnSpc>
              <a:spcBef>
                <a:spcPct val="20000"/>
              </a:spcBef>
            </a:pPr>
            <a:endParaRPr lang="ru-RU" sz="200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7999"/>
            <a:chOff x="0" y="1"/>
            <a:chExt cx="9144000" cy="6857999"/>
          </a:xfrm>
        </p:grpSpPr>
        <p:grpSp>
          <p:nvGrpSpPr>
            <p:cNvPr id="5" name="Группа 6"/>
            <p:cNvGrpSpPr/>
            <p:nvPr/>
          </p:nvGrpSpPr>
          <p:grpSpPr>
            <a:xfrm>
              <a:off x="0" y="1"/>
              <a:ext cx="9144000" cy="6857999"/>
              <a:chOff x="0" y="1"/>
              <a:chExt cx="9144000" cy="6857999"/>
            </a:xfrm>
          </p:grpSpPr>
          <p:pic>
            <p:nvPicPr>
              <p:cNvPr id="7" name="Picture 2" descr="C:\Documents and Settings\KRU1\Рабочий стол\logo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1"/>
                <a:ext cx="9144000" cy="1647912"/>
              </a:xfrm>
              <a:prstGeom prst="rect">
                <a:avLst/>
              </a:prstGeom>
              <a:noFill/>
            </p:spPr>
          </p:pic>
          <p:pic>
            <p:nvPicPr>
              <p:cNvPr id="8" name="Picture 3" descr="C:\Documents and Settings\KRU1\Рабочий стол\фон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11452"/>
              <a:stretch>
                <a:fillRect/>
              </a:stretch>
            </p:blipFill>
            <p:spPr bwMode="auto">
              <a:xfrm>
                <a:off x="0" y="1628800"/>
                <a:ext cx="9144000" cy="5229200"/>
              </a:xfrm>
              <a:prstGeom prst="rect">
                <a:avLst/>
              </a:prstGeom>
              <a:noFill/>
            </p:spPr>
          </p:pic>
        </p:grpSp>
        <p:pic>
          <p:nvPicPr>
            <p:cNvPr id="6" name="Picture 4" descr="C:\Documents and Settings\KRU1\Рабочий стол\полоса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309320"/>
              <a:ext cx="9143999" cy="548680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382000" cy="144015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Государственное унитарное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предприятие</a:t>
            </a:r>
            <a:b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Архангельской области</a:t>
            </a:r>
            <a:b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«Инвестиционная </a:t>
            </a: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компания «Архангельск»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115616" y="3429000"/>
            <a:ext cx="7272808" cy="25035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г. Архангельск, пл. Ленина, д. 4,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оф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. 1410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телефон: (8182) 210-160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факс: (8182) 208-388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e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-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mail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: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office@icarh.ru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Book Antiqua" pitchFamily="18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сайт: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www.icarh.ru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Book Antiqua" pitchFamily="18" charset="0"/>
              <a:ea typeface="+mj-ea"/>
              <a:cs typeface="+mj-cs"/>
            </a:endParaRP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/>
          <p:cNvGrpSpPr/>
          <p:nvPr/>
        </p:nvGrpSpPr>
        <p:grpSpPr>
          <a:xfrm>
            <a:off x="0" y="1"/>
            <a:ext cx="9144000" cy="6857999"/>
            <a:chOff x="0" y="1"/>
            <a:chExt cx="9144000" cy="6857999"/>
          </a:xfrm>
        </p:grpSpPr>
        <p:grpSp>
          <p:nvGrpSpPr>
            <p:cNvPr id="4" name="Группа 6"/>
            <p:cNvGrpSpPr/>
            <p:nvPr/>
          </p:nvGrpSpPr>
          <p:grpSpPr>
            <a:xfrm>
              <a:off x="0" y="1"/>
              <a:ext cx="9144000" cy="6857999"/>
              <a:chOff x="0" y="1"/>
              <a:chExt cx="9144000" cy="6857999"/>
            </a:xfrm>
          </p:grpSpPr>
          <p:pic>
            <p:nvPicPr>
              <p:cNvPr id="8" name="Picture 2" descr="C:\Documents and Settings\KRU1\Рабочий стол\logo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1"/>
                <a:ext cx="9144000" cy="1647912"/>
              </a:xfrm>
              <a:prstGeom prst="rect">
                <a:avLst/>
              </a:prstGeom>
              <a:noFill/>
            </p:spPr>
          </p:pic>
          <p:pic>
            <p:nvPicPr>
              <p:cNvPr id="9" name="Picture 3" descr="C:\Documents and Settings\KRU1\Рабочий стол\фон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11452"/>
              <a:stretch>
                <a:fillRect/>
              </a:stretch>
            </p:blipFill>
            <p:spPr bwMode="auto">
              <a:xfrm>
                <a:off x="0" y="1628800"/>
                <a:ext cx="9144000" cy="5229200"/>
              </a:xfrm>
              <a:prstGeom prst="rect">
                <a:avLst/>
              </a:prstGeom>
              <a:noFill/>
            </p:spPr>
          </p:pic>
        </p:grpSp>
        <p:pic>
          <p:nvPicPr>
            <p:cNvPr id="7" name="Picture 4" descr="C:\Documents and Settings\KRU1\Рабочий стол\полоса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309320"/>
              <a:ext cx="9143999" cy="548680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382000" cy="49859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Общая информация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395536" y="2636912"/>
            <a:ext cx="8496944" cy="3312368"/>
          </a:xfrm>
          <a:prstGeom prst="rect">
            <a:avLst/>
          </a:prstGeom>
        </p:spPr>
        <p:txBody>
          <a:bodyPr/>
          <a:lstStyle/>
          <a:p>
            <a:pPr indent="533400" algn="just" defTabSz="914363">
              <a:lnSpc>
                <a:spcPct val="110000"/>
              </a:lnSpc>
              <a:spcBef>
                <a:spcPct val="200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Деятельность Фонда сосредоточена на предоставлении поручительств по обязательствам (кредитам и банковским гарантиям) субъектов МСП перед банками-партнерами по программе Гарантийных фондов, реализуемой Министерством экономического развития РФ.</a:t>
            </a:r>
          </a:p>
          <a:p>
            <a:pPr indent="533400" algn="just" defTabSz="914363">
              <a:lnSpc>
                <a:spcPct val="110000"/>
              </a:lnSpc>
              <a:spcBef>
                <a:spcPct val="200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Уставной капитал Компании составляет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340 млн. руб. </a:t>
            </a:r>
          </a:p>
          <a:p>
            <a:pPr indent="533400" algn="just" defTabSz="914363">
              <a:lnSpc>
                <a:spcPct val="110000"/>
              </a:lnSpc>
              <a:spcBef>
                <a:spcPct val="200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 2006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года предоставлено поручительств на сумму около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млрд. руб.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что позволило заемщикам привлечь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1,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млрд. руб.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кредитных средств.</a:t>
            </a:r>
          </a:p>
          <a:p>
            <a:pPr indent="533400" algn="just" defTabSz="914363">
              <a:lnSpc>
                <a:spcPct val="90000"/>
              </a:lnSpc>
              <a:spcBef>
                <a:spcPct val="20000"/>
              </a:spcBef>
            </a:pPr>
            <a:endParaRPr lang="ru-RU" sz="200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/>
          <p:cNvGrpSpPr/>
          <p:nvPr/>
        </p:nvGrpSpPr>
        <p:grpSpPr>
          <a:xfrm>
            <a:off x="0" y="1"/>
            <a:ext cx="9144000" cy="6857999"/>
            <a:chOff x="0" y="1"/>
            <a:chExt cx="9144000" cy="6857999"/>
          </a:xfrm>
        </p:grpSpPr>
        <p:grpSp>
          <p:nvGrpSpPr>
            <p:cNvPr id="4" name="Группа 6"/>
            <p:cNvGrpSpPr/>
            <p:nvPr/>
          </p:nvGrpSpPr>
          <p:grpSpPr>
            <a:xfrm>
              <a:off x="0" y="1"/>
              <a:ext cx="9144000" cy="6713983"/>
              <a:chOff x="0" y="1"/>
              <a:chExt cx="9144000" cy="6713983"/>
            </a:xfrm>
          </p:grpSpPr>
          <p:pic>
            <p:nvPicPr>
              <p:cNvPr id="8" name="Picture 2" descr="C:\Documents and Settings\KRU1\Рабочий стол\logo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1"/>
                <a:ext cx="9144000" cy="1647912"/>
              </a:xfrm>
              <a:prstGeom prst="rect">
                <a:avLst/>
              </a:prstGeom>
              <a:noFill/>
            </p:spPr>
          </p:pic>
          <p:pic>
            <p:nvPicPr>
              <p:cNvPr id="9" name="Picture 3" descr="C:\Documents and Settings\KRU1\Рабочий стол\фон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11452"/>
              <a:stretch>
                <a:fillRect/>
              </a:stretch>
            </p:blipFill>
            <p:spPr bwMode="auto">
              <a:xfrm>
                <a:off x="0" y="1484784"/>
                <a:ext cx="9144000" cy="5229200"/>
              </a:xfrm>
              <a:prstGeom prst="rect">
                <a:avLst/>
              </a:prstGeom>
              <a:noFill/>
            </p:spPr>
          </p:pic>
        </p:grpSp>
        <p:pic>
          <p:nvPicPr>
            <p:cNvPr id="7" name="Picture 4" descr="C:\Documents and Settings\KRU1\Рабочий стол\полоса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309320"/>
              <a:ext cx="9143999" cy="548680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382000" cy="5760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Отраслевая структура портфеля </a:t>
            </a:r>
            <a:b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действующих договоров поручительств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395536" y="2636912"/>
            <a:ext cx="8496944" cy="3312368"/>
          </a:xfrm>
          <a:prstGeom prst="rect">
            <a:avLst/>
          </a:prstGeom>
        </p:spPr>
        <p:txBody>
          <a:bodyPr/>
          <a:lstStyle/>
          <a:p>
            <a:pPr indent="533400" algn="just" defTabSz="914363">
              <a:lnSpc>
                <a:spcPct val="90000"/>
              </a:lnSpc>
              <a:spcBef>
                <a:spcPct val="20000"/>
              </a:spcBef>
            </a:pPr>
            <a:endParaRPr lang="ru-RU" sz="200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1259632" y="2348880"/>
          <a:ext cx="6840760" cy="3861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"/>
            <a:ext cx="9144000" cy="6857999"/>
            <a:chOff x="0" y="1"/>
            <a:chExt cx="9144000" cy="6857999"/>
          </a:xfrm>
        </p:grpSpPr>
        <p:grpSp>
          <p:nvGrpSpPr>
            <p:cNvPr id="5" name="Группа 6"/>
            <p:cNvGrpSpPr/>
            <p:nvPr/>
          </p:nvGrpSpPr>
          <p:grpSpPr>
            <a:xfrm>
              <a:off x="0" y="1"/>
              <a:ext cx="9144000" cy="6857999"/>
              <a:chOff x="0" y="1"/>
              <a:chExt cx="9144000" cy="6857999"/>
            </a:xfrm>
          </p:grpSpPr>
          <p:pic>
            <p:nvPicPr>
              <p:cNvPr id="8" name="Picture 2" descr="C:\Documents and Settings\KRU1\Рабочий стол\logo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1"/>
                <a:ext cx="9144000" cy="1647912"/>
              </a:xfrm>
              <a:prstGeom prst="rect">
                <a:avLst/>
              </a:prstGeom>
              <a:noFill/>
            </p:spPr>
          </p:pic>
          <p:pic>
            <p:nvPicPr>
              <p:cNvPr id="9" name="Picture 3" descr="C:\Documents and Settings\KRU1\Рабочий стол\фон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11452"/>
              <a:stretch>
                <a:fillRect/>
              </a:stretch>
            </p:blipFill>
            <p:spPr bwMode="auto">
              <a:xfrm>
                <a:off x="0" y="1628800"/>
                <a:ext cx="9144000" cy="5229200"/>
              </a:xfrm>
              <a:prstGeom prst="rect">
                <a:avLst/>
              </a:prstGeom>
              <a:noFill/>
            </p:spPr>
          </p:pic>
        </p:grpSp>
        <p:pic>
          <p:nvPicPr>
            <p:cNvPr id="7" name="Picture 4" descr="C:\Documents and Settings\KRU1\Рабочий стол\полоса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309320"/>
              <a:ext cx="9143999" cy="548680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382000" cy="49859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Критерии </a:t>
            </a:r>
            <a:r>
              <a:rPr lang="ru-RU" sz="2800" b="1" spc="0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предоставления</a:t>
            </a: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 поручительства</a:t>
            </a:r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539552" y="2276872"/>
            <a:ext cx="8208912" cy="3672408"/>
          </a:xfrm>
          <a:prstGeom prst="rect">
            <a:avLst/>
          </a:prstGeom>
        </p:spPr>
        <p:txBody>
          <a:bodyPr/>
          <a:lstStyle/>
          <a:p>
            <a:pPr marL="742950" indent="-742950" algn="just" defTabSz="914363">
              <a:lnSpc>
                <a:spcPct val="110000"/>
              </a:lnSpc>
              <a:spcBef>
                <a:spcPct val="20000"/>
              </a:spcBef>
              <a:buFont typeface="+mj-lt"/>
              <a:buAutoNum type="arabicParenR"/>
            </a:pPr>
            <a:r>
              <a:rPr lang="ru-RU" dirty="0" smtClean="0">
                <a:ln w="11430"/>
                <a:latin typeface="Arial" pitchFamily="34" charset="0"/>
                <a:cs typeface="Arial" pitchFamily="34" charset="0"/>
              </a:rPr>
              <a:t>Заемщик - субъект малого или среднего предпринимательства (выручка до 1 млрд. руб., ССЧ не более 250 человек).</a:t>
            </a:r>
          </a:p>
          <a:p>
            <a:pPr marL="742950" indent="-742950" algn="just" defTabSz="914363">
              <a:lnSpc>
                <a:spcPct val="110000"/>
              </a:lnSpc>
              <a:spcBef>
                <a:spcPct val="20000"/>
              </a:spcBef>
              <a:buFont typeface="+mj-lt"/>
              <a:buAutoNum type="arabicParenR"/>
            </a:pPr>
            <a:r>
              <a:rPr lang="ru-RU" dirty="0" smtClean="0">
                <a:ln w="11430"/>
                <a:latin typeface="Arial" pitchFamily="34" charset="0"/>
                <a:cs typeface="Arial" pitchFamily="34" charset="0"/>
              </a:rPr>
              <a:t>Регистрация и осуществление деятельности на территории Архангельской области не менее 3 месяцев.</a:t>
            </a:r>
          </a:p>
          <a:p>
            <a:pPr marL="742950" indent="-742950" algn="just" defTabSz="914363">
              <a:lnSpc>
                <a:spcPct val="110000"/>
              </a:lnSpc>
              <a:spcBef>
                <a:spcPct val="20000"/>
              </a:spcBef>
              <a:buFont typeface="+mj-lt"/>
              <a:buAutoNum type="arabicParenR"/>
            </a:pPr>
            <a:r>
              <a:rPr lang="ru-RU" dirty="0" smtClean="0">
                <a:ln w="11430"/>
                <a:latin typeface="Arial" pitchFamily="34" charset="0"/>
                <a:cs typeface="Arial" pitchFamily="34" charset="0"/>
              </a:rPr>
              <a:t>Отсутствие нарушений условий ранее заключенных кредитных договоров.</a:t>
            </a:r>
          </a:p>
          <a:p>
            <a:pPr marL="742950" indent="-742950" algn="just" defTabSz="914363">
              <a:lnSpc>
                <a:spcPct val="110000"/>
              </a:lnSpc>
              <a:spcBef>
                <a:spcPct val="20000"/>
              </a:spcBef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Отсутствие задолженностей перед бюджетами всех уровней</a:t>
            </a:r>
            <a:r>
              <a:rPr lang="ru-RU" dirty="0" smtClean="0">
                <a:ln w="11430"/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indent="-742950" algn="just" defTabSz="914363">
              <a:lnSpc>
                <a:spcPct val="110000"/>
              </a:lnSpc>
              <a:spcBef>
                <a:spcPct val="20000"/>
              </a:spcBef>
              <a:buFont typeface="+mj-lt"/>
              <a:buAutoNum type="arabicParenR"/>
            </a:pPr>
            <a:r>
              <a:rPr lang="ru-RU" dirty="0" smtClean="0">
                <a:ln w="11430"/>
                <a:latin typeface="Arial" pitchFamily="34" charset="0"/>
                <a:cs typeface="Arial" pitchFamily="34" charset="0"/>
              </a:rPr>
              <a:t>По отношению к Заемщику не применялись процедуры несостоятельности (банкротства), в том числе наблюдение, финансовое оздоровление, внешнее управление, конкурсное производство.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/>
          <p:cNvGrpSpPr/>
          <p:nvPr/>
        </p:nvGrpSpPr>
        <p:grpSpPr>
          <a:xfrm>
            <a:off x="0" y="1"/>
            <a:ext cx="9144000" cy="6885384"/>
            <a:chOff x="0" y="1"/>
            <a:chExt cx="9144000" cy="6857999"/>
          </a:xfrm>
        </p:grpSpPr>
        <p:grpSp>
          <p:nvGrpSpPr>
            <p:cNvPr id="4" name="Группа 6"/>
            <p:cNvGrpSpPr/>
            <p:nvPr/>
          </p:nvGrpSpPr>
          <p:grpSpPr>
            <a:xfrm>
              <a:off x="0" y="1"/>
              <a:ext cx="9144000" cy="6857999"/>
              <a:chOff x="0" y="1"/>
              <a:chExt cx="9144000" cy="6857999"/>
            </a:xfrm>
          </p:grpSpPr>
          <p:pic>
            <p:nvPicPr>
              <p:cNvPr id="8" name="Picture 2" descr="C:\Documents and Settings\KRU1\Рабочий стол\logo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1"/>
                <a:ext cx="9144000" cy="1647912"/>
              </a:xfrm>
              <a:prstGeom prst="rect">
                <a:avLst/>
              </a:prstGeom>
              <a:noFill/>
            </p:spPr>
          </p:pic>
          <p:pic>
            <p:nvPicPr>
              <p:cNvPr id="9" name="Picture 3" descr="C:\Documents and Settings\KRU1\Рабочий стол\фон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11452"/>
              <a:stretch>
                <a:fillRect/>
              </a:stretch>
            </p:blipFill>
            <p:spPr bwMode="auto">
              <a:xfrm>
                <a:off x="0" y="1628800"/>
                <a:ext cx="9144000" cy="5229200"/>
              </a:xfrm>
              <a:prstGeom prst="rect">
                <a:avLst/>
              </a:prstGeom>
              <a:noFill/>
            </p:spPr>
          </p:pic>
        </p:grpSp>
        <p:pic>
          <p:nvPicPr>
            <p:cNvPr id="7" name="Picture 4" descr="C:\Documents and Settings\KRU1\Рабочий стол\полоса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309320"/>
              <a:ext cx="9143999" cy="548680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382000" cy="49859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Условия </a:t>
            </a:r>
            <a:r>
              <a:rPr lang="ru-RU" sz="2800" b="1" spc="0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предоставления</a:t>
            </a: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 поручительства</a:t>
            </a:r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467544" y="2492896"/>
            <a:ext cx="8208912" cy="3600400"/>
          </a:xfrm>
          <a:prstGeom prst="rect">
            <a:avLst/>
          </a:prstGeom>
        </p:spPr>
        <p:txBody>
          <a:bodyPr/>
          <a:lstStyle/>
          <a:p>
            <a:pPr marL="742950" indent="-742950" algn="just" defTabSz="914363">
              <a:lnSpc>
                <a:spcPct val="110000"/>
              </a:lnSpc>
              <a:spcBef>
                <a:spcPct val="20000"/>
              </a:spcBef>
              <a:buFont typeface="+mj-lt"/>
              <a:buAutoNum type="arabicParenR"/>
            </a:pPr>
            <a:r>
              <a:rPr lang="ru-RU" dirty="0" smtClean="0">
                <a:ln w="11430"/>
                <a:latin typeface="Arial" pitchFamily="34" charset="0"/>
                <a:cs typeface="Arial" pitchFamily="34" charset="0"/>
              </a:rPr>
              <a:t>Заемщик должен предоставить обеспечение в размере не менее 30% от суммы кредита. Максимальное поручительство за одного заемщика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 более 32 млн. руб.</a:t>
            </a:r>
          </a:p>
          <a:p>
            <a:pPr marL="742950" indent="-742950" algn="just" defTabSz="914363">
              <a:lnSpc>
                <a:spcPct val="110000"/>
              </a:lnSpc>
              <a:spcBef>
                <a:spcPct val="20000"/>
              </a:spcBef>
              <a:buFont typeface="+mj-lt"/>
              <a:buAutoNum type="arabicParenR"/>
            </a:pPr>
            <a:r>
              <a:rPr lang="ru-RU" dirty="0" smtClean="0">
                <a:ln w="11430"/>
                <a:latin typeface="Arial" pitchFamily="34" charset="0"/>
                <a:cs typeface="Arial" pitchFamily="34" charset="0"/>
              </a:rPr>
              <a:t>Кредитный договор заключается на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срок от 1 до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лет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>
                <a:ln w="11430"/>
                <a:latin typeface="Arial" pitchFamily="34" charset="0"/>
                <a:cs typeface="Arial" pitchFamily="34" charset="0"/>
              </a:rPr>
              <a:t>и  на сумму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 менее 1 млн.</a:t>
            </a:r>
          </a:p>
          <a:p>
            <a:pPr marL="742950" indent="-742950" algn="just" defTabSz="914363">
              <a:lnSpc>
                <a:spcPct val="110000"/>
              </a:lnSpc>
              <a:spcBef>
                <a:spcPct val="20000"/>
              </a:spcBef>
              <a:buFont typeface="+mj-lt"/>
              <a:buAutoNum type="arabicParenR"/>
            </a:pPr>
            <a:r>
              <a:rPr lang="ru-RU" dirty="0" smtClean="0">
                <a:ln w="11430"/>
                <a:latin typeface="Arial" pitchFamily="34" charset="0"/>
                <a:cs typeface="Arial" pitchFamily="34" charset="0"/>
              </a:rPr>
              <a:t>Поручительство является платным. Максимальная ставка вознаграждения составляет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,8%</a:t>
            </a:r>
            <a:r>
              <a:rPr lang="ru-RU" dirty="0" smtClean="0">
                <a:ln w="11430"/>
                <a:latin typeface="Arial" pitchFamily="34" charset="0"/>
                <a:cs typeface="Arial" pitchFamily="34" charset="0"/>
              </a:rPr>
              <a:t> годовых от суммы поручительства.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/>
          <p:cNvGrpSpPr/>
          <p:nvPr/>
        </p:nvGrpSpPr>
        <p:grpSpPr>
          <a:xfrm>
            <a:off x="0" y="0"/>
            <a:ext cx="9144000" cy="6857999"/>
            <a:chOff x="0" y="1"/>
            <a:chExt cx="9144000" cy="6857999"/>
          </a:xfrm>
        </p:grpSpPr>
        <p:grpSp>
          <p:nvGrpSpPr>
            <p:cNvPr id="4" name="Группа 6"/>
            <p:cNvGrpSpPr/>
            <p:nvPr/>
          </p:nvGrpSpPr>
          <p:grpSpPr>
            <a:xfrm>
              <a:off x="0" y="1"/>
              <a:ext cx="9144000" cy="6857999"/>
              <a:chOff x="0" y="1"/>
              <a:chExt cx="9144000" cy="6857999"/>
            </a:xfrm>
          </p:grpSpPr>
          <p:pic>
            <p:nvPicPr>
              <p:cNvPr id="8" name="Picture 2" descr="C:\Documents and Settings\KRU1\Рабочий стол\logo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1"/>
                <a:ext cx="9144000" cy="1647912"/>
              </a:xfrm>
              <a:prstGeom prst="rect">
                <a:avLst/>
              </a:prstGeom>
              <a:noFill/>
            </p:spPr>
          </p:pic>
          <p:pic>
            <p:nvPicPr>
              <p:cNvPr id="9" name="Picture 3" descr="C:\Documents and Settings\KRU1\Рабочий стол\фон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11452"/>
              <a:stretch>
                <a:fillRect/>
              </a:stretch>
            </p:blipFill>
            <p:spPr bwMode="auto">
              <a:xfrm>
                <a:off x="0" y="1628800"/>
                <a:ext cx="9144000" cy="5229200"/>
              </a:xfrm>
              <a:prstGeom prst="rect">
                <a:avLst/>
              </a:prstGeom>
              <a:noFill/>
            </p:spPr>
          </p:pic>
        </p:grpSp>
        <p:pic>
          <p:nvPicPr>
            <p:cNvPr id="7" name="Picture 4" descr="C:\Documents and Settings\KRU1\Рабочий стол\полоса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6309320"/>
              <a:ext cx="9143999" cy="548680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382000" cy="49859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Стоимость поручительства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395536" y="2348880"/>
          <a:ext cx="8352928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/>
          <p:cNvGrpSpPr/>
          <p:nvPr/>
        </p:nvGrpSpPr>
        <p:grpSpPr>
          <a:xfrm>
            <a:off x="0" y="0"/>
            <a:ext cx="9144000" cy="6857999"/>
            <a:chOff x="0" y="1"/>
            <a:chExt cx="9144000" cy="6857999"/>
          </a:xfrm>
        </p:grpSpPr>
        <p:grpSp>
          <p:nvGrpSpPr>
            <p:cNvPr id="4" name="Группа 6"/>
            <p:cNvGrpSpPr/>
            <p:nvPr/>
          </p:nvGrpSpPr>
          <p:grpSpPr>
            <a:xfrm>
              <a:off x="0" y="1"/>
              <a:ext cx="9144000" cy="6857999"/>
              <a:chOff x="0" y="1"/>
              <a:chExt cx="9144000" cy="6857999"/>
            </a:xfrm>
          </p:grpSpPr>
          <p:pic>
            <p:nvPicPr>
              <p:cNvPr id="8" name="Picture 2" descr="C:\Documents and Settings\KRU1\Рабочий стол\logo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1"/>
                <a:ext cx="9144000" cy="1647912"/>
              </a:xfrm>
              <a:prstGeom prst="rect">
                <a:avLst/>
              </a:prstGeom>
              <a:noFill/>
            </p:spPr>
          </p:pic>
          <p:pic>
            <p:nvPicPr>
              <p:cNvPr id="9" name="Picture 3" descr="C:\Documents and Settings\KRU1\Рабочий стол\фон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11452"/>
              <a:stretch>
                <a:fillRect/>
              </a:stretch>
            </p:blipFill>
            <p:spPr bwMode="auto">
              <a:xfrm>
                <a:off x="0" y="1628800"/>
                <a:ext cx="9144000" cy="5229200"/>
              </a:xfrm>
              <a:prstGeom prst="rect">
                <a:avLst/>
              </a:prstGeom>
              <a:noFill/>
            </p:spPr>
          </p:pic>
        </p:grpSp>
        <p:pic>
          <p:nvPicPr>
            <p:cNvPr id="7" name="Picture 4" descr="C:\Documents and Settings\KRU1\Рабочий стол\полоса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309320"/>
              <a:ext cx="9143999" cy="548680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382000" cy="5539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Схема работы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с гарантийным 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фондом </a:t>
            </a:r>
          </a:p>
        </p:txBody>
      </p:sp>
      <p:grpSp>
        <p:nvGrpSpPr>
          <p:cNvPr id="47" name="Группа 46"/>
          <p:cNvGrpSpPr/>
          <p:nvPr/>
        </p:nvGrpSpPr>
        <p:grpSpPr>
          <a:xfrm>
            <a:off x="827584" y="2708920"/>
            <a:ext cx="2448272" cy="2592288"/>
            <a:chOff x="1154656" y="2211126"/>
            <a:chExt cx="1473128" cy="1512168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1154656" y="2211126"/>
              <a:ext cx="1473128" cy="1512168"/>
              <a:chOff x="1154656" y="2211126"/>
              <a:chExt cx="1473128" cy="1512168"/>
            </a:xfrm>
          </p:grpSpPr>
          <p:pic>
            <p:nvPicPr>
              <p:cNvPr id="15" name="Picture 2" descr="C:\Documents and Settings\KRU1\Рабочий стол\pr1 (1)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38985" t="909" r="37379" b="15855"/>
              <a:stretch>
                <a:fillRect/>
              </a:stretch>
            </p:blipFill>
            <p:spPr bwMode="auto">
              <a:xfrm>
                <a:off x="1154656" y="2211126"/>
                <a:ext cx="1473128" cy="1512168"/>
              </a:xfrm>
              <a:prstGeom prst="rect">
                <a:avLst/>
              </a:prstGeom>
              <a:noFill/>
            </p:spPr>
          </p:pic>
          <p:pic>
            <p:nvPicPr>
              <p:cNvPr id="21" name="Picture 2" descr="C:\Documents and Settings\KRU1\Рабочий стол\pr1 (1)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t="2553" r="86364" b="77126"/>
              <a:stretch>
                <a:fillRect/>
              </a:stretch>
            </p:blipFill>
            <p:spPr bwMode="auto">
              <a:xfrm>
                <a:off x="1434603" y="2211126"/>
                <a:ext cx="1063671" cy="460225"/>
              </a:xfrm>
              <a:prstGeom prst="rect">
                <a:avLst/>
              </a:prstGeom>
              <a:noFill/>
            </p:spPr>
          </p:pic>
        </p:grpSp>
        <p:pic>
          <p:nvPicPr>
            <p:cNvPr id="42" name="Picture 2" descr="C:\Documents and Settings\KRU1\Рабочий стол\pr5.jpg"/>
            <p:cNvPicPr>
              <a:picLocks noChangeAspect="1" noChangeArrowheads="1"/>
            </p:cNvPicPr>
            <p:nvPr/>
          </p:nvPicPr>
          <p:blipFill>
            <a:blip r:embed="rId6" cstate="print"/>
            <a:srcRect l="2580" t="18381" r="80281" b="29539"/>
            <a:stretch>
              <a:fillRect/>
            </a:stretch>
          </p:blipFill>
          <p:spPr bwMode="auto">
            <a:xfrm>
              <a:off x="1394439" y="2600660"/>
              <a:ext cx="1044949" cy="934953"/>
            </a:xfrm>
            <a:prstGeom prst="rect">
              <a:avLst/>
            </a:prstGeom>
            <a:noFill/>
          </p:spPr>
        </p:pic>
      </p:grpSp>
      <p:grpSp>
        <p:nvGrpSpPr>
          <p:cNvPr id="60" name="Группа 59"/>
          <p:cNvGrpSpPr/>
          <p:nvPr/>
        </p:nvGrpSpPr>
        <p:grpSpPr>
          <a:xfrm>
            <a:off x="6300192" y="2708920"/>
            <a:ext cx="2304256" cy="2592288"/>
            <a:chOff x="6156176" y="3861048"/>
            <a:chExt cx="1368152" cy="1512168"/>
          </a:xfrm>
        </p:grpSpPr>
        <p:pic>
          <p:nvPicPr>
            <p:cNvPr id="52" name="Picture 2" descr="C:\Documents and Settings\KRU1\Рабочий стол\pr4.jpg"/>
            <p:cNvPicPr>
              <a:picLocks noChangeAspect="1" noChangeArrowheads="1"/>
            </p:cNvPicPr>
            <p:nvPr/>
          </p:nvPicPr>
          <p:blipFill>
            <a:blip r:embed="rId7" cstate="print"/>
            <a:srcRect l="12667" t="3103" r="85340" b="80369"/>
            <a:stretch>
              <a:fillRect/>
            </a:stretch>
          </p:blipFill>
          <p:spPr bwMode="auto">
            <a:xfrm>
              <a:off x="6156176" y="3861048"/>
              <a:ext cx="288032" cy="432048"/>
            </a:xfrm>
            <a:prstGeom prst="rect">
              <a:avLst/>
            </a:prstGeom>
            <a:noFill/>
          </p:spPr>
        </p:pic>
        <p:grpSp>
          <p:nvGrpSpPr>
            <p:cNvPr id="59" name="Группа 58"/>
            <p:cNvGrpSpPr/>
            <p:nvPr/>
          </p:nvGrpSpPr>
          <p:grpSpPr>
            <a:xfrm>
              <a:off x="6156176" y="3861048"/>
              <a:ext cx="1368152" cy="1512168"/>
              <a:chOff x="6156176" y="3861048"/>
              <a:chExt cx="1368152" cy="1512168"/>
            </a:xfrm>
          </p:grpSpPr>
          <p:grpSp>
            <p:nvGrpSpPr>
              <p:cNvPr id="56" name="Группа 55"/>
              <p:cNvGrpSpPr/>
              <p:nvPr/>
            </p:nvGrpSpPr>
            <p:grpSpPr>
              <a:xfrm>
                <a:off x="6156176" y="3861048"/>
                <a:ext cx="1368152" cy="1512168"/>
                <a:chOff x="2555776" y="4149080"/>
                <a:chExt cx="1368152" cy="1512168"/>
              </a:xfrm>
            </p:grpSpPr>
            <p:grpSp>
              <p:nvGrpSpPr>
                <p:cNvPr id="37" name="Группа 36"/>
                <p:cNvGrpSpPr/>
                <p:nvPr/>
              </p:nvGrpSpPr>
              <p:grpSpPr>
                <a:xfrm>
                  <a:off x="2555776" y="4149080"/>
                  <a:ext cx="1368152" cy="1512168"/>
                  <a:chOff x="2555776" y="4080720"/>
                  <a:chExt cx="1368152" cy="1512168"/>
                </a:xfrm>
              </p:grpSpPr>
              <p:grpSp>
                <p:nvGrpSpPr>
                  <p:cNvPr id="33" name="Группа 32"/>
                  <p:cNvGrpSpPr/>
                  <p:nvPr/>
                </p:nvGrpSpPr>
                <p:grpSpPr>
                  <a:xfrm>
                    <a:off x="2555776" y="4221088"/>
                    <a:ext cx="1368152" cy="1371800"/>
                    <a:chOff x="2555776" y="4221088"/>
                    <a:chExt cx="1368152" cy="1371800"/>
                  </a:xfrm>
                </p:grpSpPr>
                <p:pic>
                  <p:nvPicPr>
                    <p:cNvPr id="25" name="Picture 2" descr="C:\Documents and Settings\KRU1\Рабочий стол\pr5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" cstate="print"/>
                    <a:srcRect l="20790" t="3565" r="59267" b="28520"/>
                    <a:stretch>
                      <a:fillRect/>
                    </a:stretch>
                  </p:blipFill>
                  <p:spPr bwMode="auto">
                    <a:xfrm>
                      <a:off x="2555776" y="4221088"/>
                      <a:ext cx="1368152" cy="1371800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30" name="Picture 2" descr="C:\Documents and Settings\KRU1\Рабочий стол\pr3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" cstate="print"/>
                    <a:srcRect l="39816" t="3833" r="57489" b="31445"/>
                    <a:stretch>
                      <a:fillRect/>
                    </a:stretch>
                  </p:blipFill>
                  <p:spPr bwMode="auto">
                    <a:xfrm>
                      <a:off x="2555776" y="4229472"/>
                      <a:ext cx="288032" cy="1215752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31" name="Picture 2" descr="C:\Documents and Settings\KRU1\Рабочий стол\pr3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" cstate="print"/>
                    <a:srcRect l="39142" t="3833" r="59511" b="31445"/>
                    <a:stretch>
                      <a:fillRect/>
                    </a:stretch>
                  </p:blipFill>
                  <p:spPr bwMode="auto">
                    <a:xfrm>
                      <a:off x="3779912" y="4221088"/>
                      <a:ext cx="144016" cy="1215752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32" name="Picture 2" descr="C:\Documents and Settings\KRU1\Рабочий стол\pr3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" cstate="print"/>
                    <a:srcRect l="39142" t="37888" r="58915" b="31445"/>
                    <a:stretch>
                      <a:fillRect/>
                    </a:stretch>
                  </p:blipFill>
                  <p:spPr bwMode="auto">
                    <a:xfrm>
                      <a:off x="3707904" y="4941168"/>
                      <a:ext cx="207640" cy="576064"/>
                    </a:xfrm>
                    <a:prstGeom prst="rect">
                      <a:avLst/>
                    </a:prstGeom>
                    <a:noFill/>
                  </p:spPr>
                </p:pic>
              </p:grpSp>
              <p:pic>
                <p:nvPicPr>
                  <p:cNvPr id="19" name="Picture 2" descr="C:\Documents and Settings\KRU1\Рабочий стол\pr4.jpg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 l="1821" t="3103" r="87217" b="81385"/>
                  <a:stretch>
                    <a:fillRect/>
                  </a:stretch>
                </p:blipFill>
                <p:spPr bwMode="auto">
                  <a:xfrm>
                    <a:off x="2843808" y="4080720"/>
                    <a:ext cx="792088" cy="330037"/>
                  </a:xfrm>
                  <a:prstGeom prst="rect">
                    <a:avLst/>
                  </a:prstGeom>
                  <a:noFill/>
                </p:spPr>
              </p:pic>
            </p:grpSp>
            <p:pic>
              <p:nvPicPr>
                <p:cNvPr id="54" name="Picture 2" descr="C:\Documents and Settings\KRU1\Рабочий стол\pr4.jpg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 l="12667" t="3103" r="85340" b="80369"/>
                <a:stretch>
                  <a:fillRect/>
                </a:stretch>
              </p:blipFill>
              <p:spPr bwMode="auto">
                <a:xfrm>
                  <a:off x="3635896" y="4149080"/>
                  <a:ext cx="288032" cy="432048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58" name="Picture 2" descr="C:\Documents and Settings\KRU1\Рабочий стол\pr3.jp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l="910" t="3640" r="86346" b="78161"/>
              <a:stretch>
                <a:fillRect/>
              </a:stretch>
            </p:blipFill>
            <p:spPr bwMode="auto">
              <a:xfrm>
                <a:off x="6429806" y="3893175"/>
                <a:ext cx="823772" cy="316835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62" name="Группа 61"/>
          <p:cNvGrpSpPr/>
          <p:nvPr/>
        </p:nvGrpSpPr>
        <p:grpSpPr>
          <a:xfrm>
            <a:off x="3491880" y="2708920"/>
            <a:ext cx="2520280" cy="2808312"/>
            <a:chOff x="3851920" y="2708920"/>
            <a:chExt cx="1800200" cy="1872208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3851920" y="2708920"/>
              <a:ext cx="1800200" cy="1728192"/>
              <a:chOff x="4400288" y="2276872"/>
              <a:chExt cx="1512168" cy="1512168"/>
            </a:xfrm>
          </p:grpSpPr>
          <p:grpSp>
            <p:nvGrpSpPr>
              <p:cNvPr id="40" name="Группа 39"/>
              <p:cNvGrpSpPr/>
              <p:nvPr/>
            </p:nvGrpSpPr>
            <p:grpSpPr>
              <a:xfrm>
                <a:off x="4400288" y="2276872"/>
                <a:ext cx="1512168" cy="1512168"/>
                <a:chOff x="4400288" y="2276872"/>
                <a:chExt cx="1512168" cy="1512168"/>
              </a:xfrm>
            </p:grpSpPr>
            <p:pic>
              <p:nvPicPr>
                <p:cNvPr id="23" name="Picture 2" descr="C:\Documents and Settings\KRU1\Рабочий стол\pr3.jpg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 l="38841" t="3833" r="37579" b="15666"/>
                <a:stretch>
                  <a:fillRect/>
                </a:stretch>
              </p:blipFill>
              <p:spPr bwMode="auto">
                <a:xfrm>
                  <a:off x="4400288" y="2276872"/>
                  <a:ext cx="1512168" cy="1512168"/>
                </a:xfrm>
                <a:prstGeom prst="rect">
                  <a:avLst/>
                </a:prstGeom>
                <a:noFill/>
              </p:spPr>
            </p:pic>
            <p:pic>
              <p:nvPicPr>
                <p:cNvPr id="16" name="Picture 2" descr="C:\Documents and Settings\KRU1\Рабочий стол\pr2.jpg"/>
                <p:cNvPicPr>
                  <a:picLocks noChangeAspect="1" noChangeArrowheads="1"/>
                </p:cNvPicPr>
                <p:nvPr/>
              </p:nvPicPr>
              <p:blipFill>
                <a:blip r:embed="rId9" cstate="print"/>
                <a:srcRect l="-1026" t="3483" r="85455" b="79100"/>
                <a:stretch>
                  <a:fillRect/>
                </a:stretch>
              </p:blipFill>
              <p:spPr bwMode="auto">
                <a:xfrm>
                  <a:off x="4572000" y="2276872"/>
                  <a:ext cx="1093218" cy="360040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46" name="Группа 45"/>
              <p:cNvGrpSpPr/>
              <p:nvPr/>
            </p:nvGrpSpPr>
            <p:grpSpPr>
              <a:xfrm>
                <a:off x="4572000" y="2636912"/>
                <a:ext cx="1224136" cy="936104"/>
                <a:chOff x="7308304" y="2852936"/>
                <a:chExt cx="1355445" cy="1152128"/>
              </a:xfrm>
            </p:grpSpPr>
            <p:pic>
              <p:nvPicPr>
                <p:cNvPr id="44" name="Picture 2" descr="C:\Documents and Settings\KRU1\Рабочий стол\pr5.jp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 l="79945" t="17668" r="2014" b="30253"/>
                <a:stretch>
                  <a:fillRect/>
                </a:stretch>
              </p:blipFill>
              <p:spPr bwMode="auto">
                <a:xfrm>
                  <a:off x="7308304" y="2852936"/>
                  <a:ext cx="1355445" cy="1152128"/>
                </a:xfrm>
                <a:prstGeom prst="rect">
                  <a:avLst/>
                </a:prstGeom>
                <a:noFill/>
              </p:spPr>
            </p:pic>
            <p:pic>
              <p:nvPicPr>
                <p:cNvPr id="45" name="Picture 2" descr="C:\Documents and Settings\KRU1\Рабочий стол\pr5.jp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 l="97085" t="17668" r="2306" b="40397"/>
                <a:stretch>
                  <a:fillRect/>
                </a:stretch>
              </p:blipFill>
              <p:spPr bwMode="auto">
                <a:xfrm>
                  <a:off x="7308304" y="3284984"/>
                  <a:ext cx="88125" cy="567680"/>
                </a:xfrm>
                <a:prstGeom prst="rect">
                  <a:avLst/>
                </a:prstGeom>
                <a:noFill/>
              </p:spPr>
            </p:pic>
          </p:grpSp>
        </p:grpSp>
        <p:pic>
          <p:nvPicPr>
            <p:cNvPr id="61" name="Picture 2" descr="C:\Documents and Settings\KRU1\Рабочий стол\pr3.jpg"/>
            <p:cNvPicPr>
              <a:picLocks noChangeAspect="1" noChangeArrowheads="1"/>
            </p:cNvPicPr>
            <p:nvPr/>
          </p:nvPicPr>
          <p:blipFill>
            <a:blip r:embed="rId8" cstate="print"/>
            <a:srcRect l="58539" t="70527" r="37579" b="19020"/>
            <a:stretch>
              <a:fillRect/>
            </a:stretch>
          </p:blipFill>
          <p:spPr bwMode="auto">
            <a:xfrm>
              <a:off x="5292080" y="4356720"/>
              <a:ext cx="296416" cy="22440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1"/>
            <a:ext cx="9144000" cy="6857999"/>
            <a:chOff x="0" y="1"/>
            <a:chExt cx="9144000" cy="6857999"/>
          </a:xfrm>
        </p:grpSpPr>
        <p:grpSp>
          <p:nvGrpSpPr>
            <p:cNvPr id="6" name="Группа 6"/>
            <p:cNvGrpSpPr/>
            <p:nvPr/>
          </p:nvGrpSpPr>
          <p:grpSpPr>
            <a:xfrm>
              <a:off x="0" y="1"/>
              <a:ext cx="9144000" cy="6857999"/>
              <a:chOff x="0" y="1"/>
              <a:chExt cx="9144000" cy="6857999"/>
            </a:xfrm>
          </p:grpSpPr>
          <p:pic>
            <p:nvPicPr>
              <p:cNvPr id="8" name="Picture 2" descr="C:\Documents and Settings\KRU1\Рабочий стол\logo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1"/>
                <a:ext cx="9144000" cy="1647912"/>
              </a:xfrm>
              <a:prstGeom prst="rect">
                <a:avLst/>
              </a:prstGeom>
              <a:noFill/>
            </p:spPr>
          </p:pic>
          <p:pic>
            <p:nvPicPr>
              <p:cNvPr id="10" name="Picture 3" descr="C:\Documents and Settings\KRU1\Рабочий стол\фон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11452"/>
              <a:stretch>
                <a:fillRect/>
              </a:stretch>
            </p:blipFill>
            <p:spPr bwMode="auto">
              <a:xfrm>
                <a:off x="0" y="1628800"/>
                <a:ext cx="9144000" cy="5229200"/>
              </a:xfrm>
              <a:prstGeom prst="rect">
                <a:avLst/>
              </a:prstGeom>
              <a:noFill/>
            </p:spPr>
          </p:pic>
        </p:grpSp>
        <p:pic>
          <p:nvPicPr>
            <p:cNvPr id="7" name="Picture 4" descr="C:\Documents and Settings\KRU1\Рабочий стол\полоса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309320"/>
              <a:ext cx="9143999" cy="548680"/>
            </a:xfrm>
            <a:prstGeom prst="rect">
              <a:avLst/>
            </a:prstGeom>
            <a:noFill/>
          </p:spPr>
        </p:pic>
      </p:grp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382000" cy="5539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Преимущества работы с фондом</a:t>
            </a:r>
          </a:p>
        </p:txBody>
      </p:sp>
      <p:graphicFrame>
        <p:nvGraphicFramePr>
          <p:cNvPr id="11" name="Схема 10"/>
          <p:cNvGraphicFramePr/>
          <p:nvPr/>
        </p:nvGraphicFramePr>
        <p:xfrm>
          <a:off x="467544" y="2101304"/>
          <a:ext cx="8136904" cy="3919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/>
          <p:cNvGrpSpPr/>
          <p:nvPr/>
        </p:nvGrpSpPr>
        <p:grpSpPr>
          <a:xfrm>
            <a:off x="0" y="1"/>
            <a:ext cx="9144000" cy="6857999"/>
            <a:chOff x="0" y="1"/>
            <a:chExt cx="9144000" cy="6857999"/>
          </a:xfrm>
        </p:grpSpPr>
        <p:grpSp>
          <p:nvGrpSpPr>
            <p:cNvPr id="4" name="Группа 6"/>
            <p:cNvGrpSpPr/>
            <p:nvPr/>
          </p:nvGrpSpPr>
          <p:grpSpPr>
            <a:xfrm>
              <a:off x="0" y="1"/>
              <a:ext cx="9144000" cy="6857999"/>
              <a:chOff x="0" y="1"/>
              <a:chExt cx="9144000" cy="6857999"/>
            </a:xfrm>
          </p:grpSpPr>
          <p:pic>
            <p:nvPicPr>
              <p:cNvPr id="8" name="Picture 2" descr="C:\Documents and Settings\KRU1\Рабочий стол\logo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1"/>
                <a:ext cx="9144000" cy="1647912"/>
              </a:xfrm>
              <a:prstGeom prst="rect">
                <a:avLst/>
              </a:prstGeom>
              <a:noFill/>
            </p:spPr>
          </p:pic>
          <p:pic>
            <p:nvPicPr>
              <p:cNvPr id="9" name="Picture 3" descr="C:\Documents and Settings\KRU1\Рабочий стол\фон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11452"/>
              <a:stretch>
                <a:fillRect/>
              </a:stretch>
            </p:blipFill>
            <p:spPr bwMode="auto">
              <a:xfrm>
                <a:off x="0" y="1628800"/>
                <a:ext cx="9144000" cy="5229200"/>
              </a:xfrm>
              <a:prstGeom prst="rect">
                <a:avLst/>
              </a:prstGeom>
              <a:noFill/>
            </p:spPr>
          </p:pic>
        </p:grpSp>
        <p:pic>
          <p:nvPicPr>
            <p:cNvPr id="7" name="Picture 4" descr="C:\Documents and Settings\KRU1\Рабочий стол\полоса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309320"/>
              <a:ext cx="9143999" cy="548680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382000" cy="49859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Сотрудничество с Корпорацией МСП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611560" y="2276872"/>
            <a:ext cx="8208912" cy="396044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1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Корпорация МСП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учреждена решением Правительства РФ 5 мая 2014 года. Корпорация является ядром национальной системы гарантийных организаций. Уставной капитал Корпорации - 50 млрд. рублей.</a:t>
            </a:r>
          </a:p>
          <a:p>
            <a:pPr algn="just">
              <a:lnSpc>
                <a:spcPct val="11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Текущая деятельность Корпорации сконцентрирована на заключении соглашений о сотрудничестве с Банками и РГО и предоставлении в рамках соглашений гарантий по обязательствам субъектов МСП.</a:t>
            </a:r>
          </a:p>
          <a:p>
            <a:pPr algn="just">
              <a:lnSpc>
                <a:spcPct val="11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Между ГУП «ИК «Архангельск» и АО «Корпорация МСП» в октябре 2014 года подписано соглашение о сотрудничестве, которое позволяет нам совместно выступать в качестве поручителей-гарантов по обязательствам субъектов МСП. </a:t>
            </a:r>
          </a:p>
          <a:p>
            <a:pPr indent="533400" algn="just" defTabSz="914363">
              <a:lnSpc>
                <a:spcPct val="110000"/>
              </a:lnSpc>
              <a:spcBef>
                <a:spcPct val="20000"/>
              </a:spcBef>
            </a:pPr>
            <a:endParaRPr lang="ru-RU" sz="200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737">
  <a:themeElements>
    <a:clrScheme name="Gray Template Template">
      <a:dk1>
        <a:srgbClr val="000000"/>
      </a:dk1>
      <a:lt1>
        <a:srgbClr val="FFFFFF"/>
      </a:lt1>
      <a:dk2>
        <a:srgbClr val="5F5F5F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7DDDFF"/>
      </a:hlink>
      <a:folHlink>
        <a:srgbClr val="F0ED7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16E5CC6-3D70-492D-826E-671F974F81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TS010286737</Template>
  <TotalTime>3625</TotalTime>
  <Words>731</Words>
  <Application>Microsoft Office PowerPoint</Application>
  <PresentationFormat>Экран (4:3)</PresentationFormat>
  <Paragraphs>69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TS010286737</vt:lpstr>
      <vt:lpstr>Белый текст и шрифт Courier для слайдов с кодом</vt:lpstr>
      <vt:lpstr>Тема Office</vt:lpstr>
      <vt:lpstr>Презентация PowerPoint</vt:lpstr>
      <vt:lpstr>Общая информация</vt:lpstr>
      <vt:lpstr>Отраслевая структура портфеля  действующих договоров поручительств</vt:lpstr>
      <vt:lpstr>Критерии предоставления поручительства</vt:lpstr>
      <vt:lpstr>Условия предоставления поручительства</vt:lpstr>
      <vt:lpstr>Стоимость поручительства</vt:lpstr>
      <vt:lpstr>Схема работы с гарантийным фондом </vt:lpstr>
      <vt:lpstr>Преимущества работы с фондом</vt:lpstr>
      <vt:lpstr>Сотрудничество с Корпорацией МСП</vt:lpstr>
      <vt:lpstr>Презентация PowerPoint</vt:lpstr>
      <vt:lpstr>Государственное унитарное предприятие Архангельской области «Инвестиционная компания «Архангельск»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user1</dc:creator>
  <cp:lastModifiedBy>bs</cp:lastModifiedBy>
  <cp:revision>235</cp:revision>
  <dcterms:created xsi:type="dcterms:W3CDTF">2012-10-15T07:19:39Z</dcterms:created>
  <dcterms:modified xsi:type="dcterms:W3CDTF">2016-05-20T06:28:17Z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TC102867379990</vt:lpwstr>
  </property>
</Properties>
</file>