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30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2011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0.36</c:v>
                </c:pt>
              </c:numCache>
            </c:numRef>
          </c:val>
        </c:ser>
        <c:axId val="52266496"/>
        <c:axId val="52268032"/>
      </c:barChart>
      <c:catAx>
        <c:axId val="522664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2268032"/>
        <c:crosses val="autoZero"/>
        <c:auto val="1"/>
        <c:lblAlgn val="ctr"/>
        <c:lblOffset val="100"/>
      </c:catAx>
      <c:valAx>
        <c:axId val="522680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2266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5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Россия</c:v>
                </c:pt>
                <c:pt idx="1">
                  <c:v>БРИКС</c:v>
                </c:pt>
                <c:pt idx="2">
                  <c:v>ЕАЭС</c:v>
                </c:pt>
                <c:pt idx="3">
                  <c:v>ОЭСР</c:v>
                </c:pt>
                <c:pt idx="4">
                  <c:v>ПМР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28</c:v>
                </c:pt>
                <c:pt idx="2">
                  <c:v>30</c:v>
                </c:pt>
                <c:pt idx="3">
                  <c:v>34</c:v>
                </c:pt>
                <c:pt idx="4">
                  <c:v>36</c:v>
                </c:pt>
              </c:numCache>
            </c:numRef>
          </c:val>
        </c:ser>
        <c:axId val="46731648"/>
        <c:axId val="46912640"/>
      </c:barChart>
      <c:catAx>
        <c:axId val="467316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6912640"/>
        <c:crosses val="autoZero"/>
        <c:auto val="1"/>
        <c:lblAlgn val="ctr"/>
        <c:lblOffset val="100"/>
      </c:catAx>
      <c:valAx>
        <c:axId val="46912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6731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Норма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">
                  <c:v>25</c:v>
                </c:pt>
                <c:pt idx="1">
                  <c:v>41</c:v>
                </c:pt>
              </c:numCache>
            </c:numRef>
          </c:val>
        </c:ser>
        <c:axId val="46731264"/>
        <c:axId val="49384832"/>
      </c:barChart>
      <c:catAx>
        <c:axId val="4673126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9384832"/>
        <c:crosses val="autoZero"/>
        <c:auto val="1"/>
        <c:lblAlgn val="ctr"/>
        <c:lblOffset val="100"/>
      </c:catAx>
      <c:valAx>
        <c:axId val="4938483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6731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251</a:t>
                    </a:r>
                    <a:r>
                      <a:rPr lang="ru-RU" b="1" smtClean="0"/>
                      <a:t> млн. </a:t>
                    </a:r>
                    <a:r>
                      <a:rPr lang="en-US" b="1" smtClean="0"/>
                      <a:t>$</a:t>
                    </a:r>
                    <a:endParaRPr lang="en-US" b="1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205 </a:t>
                    </a:r>
                    <a:r>
                      <a:rPr lang="ru-RU" smtClean="0"/>
                      <a:t>млн.</a:t>
                    </a:r>
                    <a:r>
                      <a:rPr lang="ru-RU" baseline="0" smtClean="0"/>
                      <a:t> </a:t>
                    </a:r>
                    <a:r>
                      <a:rPr lang="en-US" baseline="0" smtClean="0"/>
                      <a:t>$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5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2011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251</c:v>
                </c:pt>
                <c:pt idx="1">
                  <c:v>205</c:v>
                </c:pt>
              </c:numCache>
            </c:numRef>
          </c:val>
        </c:ser>
        <c:axId val="52313472"/>
        <c:axId val="55342592"/>
      </c:barChart>
      <c:catAx>
        <c:axId val="523134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5342592"/>
        <c:crosses val="autoZero"/>
        <c:auto val="1"/>
        <c:lblAlgn val="ctr"/>
        <c:lblOffset val="100"/>
      </c:catAx>
      <c:valAx>
        <c:axId val="5534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2313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29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476</a:t>
                    </a:r>
                    <a:r>
                      <a:rPr lang="ru-RU" b="1" dirty="0" smtClean="0"/>
                      <a:t> чел.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25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370</a:t>
                    </a:r>
                    <a:r>
                      <a:rPr lang="ru-RU" b="1" dirty="0" smtClean="0"/>
                      <a:t> чел.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2011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29476</c:v>
                </c:pt>
                <c:pt idx="1">
                  <c:v>25370</c:v>
                </c:pt>
              </c:numCache>
            </c:numRef>
          </c:val>
        </c:ser>
        <c:axId val="63261312"/>
        <c:axId val="67918848"/>
      </c:barChart>
      <c:catAx>
        <c:axId val="632613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7918848"/>
        <c:crosses val="autoZero"/>
        <c:auto val="1"/>
        <c:lblAlgn val="ctr"/>
        <c:lblOffset val="100"/>
      </c:catAx>
      <c:valAx>
        <c:axId val="67918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3261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39</a:t>
                    </a:r>
                    <a:r>
                      <a:rPr lang="ru-RU" b="1" smtClean="0"/>
                      <a:t>%</a:t>
                    </a:r>
                    <a:endParaRPr lang="en-US" b="1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72</a:t>
                    </a:r>
                    <a:r>
                      <a:rPr lang="ru-RU" b="1" smtClean="0"/>
                      <a:t>%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Норма</c:v>
                </c:pt>
                <c:pt idx="1">
                  <c:v>ПМР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72</c:v>
                </c:pt>
              </c:numCache>
            </c:numRef>
          </c:val>
        </c:ser>
        <c:axId val="33619328"/>
        <c:axId val="49446272"/>
      </c:barChart>
      <c:catAx>
        <c:axId val="3361932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9446272"/>
        <c:crosses val="autoZero"/>
        <c:auto val="1"/>
        <c:lblAlgn val="ctr"/>
        <c:lblOffset val="100"/>
      </c:catAx>
      <c:valAx>
        <c:axId val="49446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3619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5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Налоги</c:v>
                </c:pt>
                <c:pt idx="1">
                  <c:v>Госрасходы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72</c:v>
                </c:pt>
              </c:numCache>
            </c:numRef>
          </c:val>
        </c:ser>
        <c:axId val="33559296"/>
        <c:axId val="53680384"/>
      </c:barChart>
      <c:catAx>
        <c:axId val="335592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3680384"/>
        <c:crosses val="autoZero"/>
        <c:auto val="1"/>
        <c:lblAlgn val="ctr"/>
        <c:lblOffset val="100"/>
      </c:catAx>
      <c:valAx>
        <c:axId val="53680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3559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23574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Налоговая и бюджетная политика государства, влияние на экономический рост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Налоговая нагрузка на экономику Приднестровья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Налоговая нагрузка на экономику</a:t>
            </a:r>
            <a:r>
              <a:rPr lang="ru-RU" b="1" dirty="0" smtClean="0"/>
              <a:t> </a:t>
            </a:r>
            <a:r>
              <a:rPr lang="ru-RU" sz="3200" b="1" dirty="0" smtClean="0"/>
              <a:t>Приднестровья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Налоговая нагрузка в промышленности</a:t>
            </a:r>
            <a:endParaRPr lang="ru-RU" sz="29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000109"/>
          <a:ext cx="8501062" cy="5572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Добавленная стоимость в промышленности</a:t>
            </a:r>
            <a:endParaRPr lang="ru-RU" sz="29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071563"/>
          <a:ext cx="8643938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582594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Занятость в промышленности</a:t>
            </a:r>
            <a:endParaRPr lang="ru-RU" sz="29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285875"/>
          <a:ext cx="8643938" cy="52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/>
              <a:t>Расходы органов сектора государственного управления</a:t>
            </a:r>
            <a:endParaRPr lang="ru-RU" sz="29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Налоговые доходы и расходы государства</a:t>
            </a:r>
            <a:endParaRPr lang="ru-RU" sz="2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79</Words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Налоговая и бюджетная политика государства, влияние на экономический рост</vt:lpstr>
      <vt:lpstr>Налоговая нагрузка на экономику Приднестровья</vt:lpstr>
      <vt:lpstr>Налоговая нагрузка на экономику Приднестровья</vt:lpstr>
      <vt:lpstr>Налоговая нагрузка в промышленности</vt:lpstr>
      <vt:lpstr>Добавленная стоимость в промышленности</vt:lpstr>
      <vt:lpstr>Занятость в промышленности</vt:lpstr>
      <vt:lpstr>Расходы органов сектора государственного управления</vt:lpstr>
      <vt:lpstr>Налоговые доходы и расходы государства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Налоговая и бюджетная политика государства, влияние на экономический рост</dc:title>
  <dc:creator>Эт</dc:creator>
  <cp:lastModifiedBy>Эт</cp:lastModifiedBy>
  <cp:revision>13</cp:revision>
  <dcterms:created xsi:type="dcterms:W3CDTF">2016-05-17T07:12:20Z</dcterms:created>
  <dcterms:modified xsi:type="dcterms:W3CDTF">2016-05-17T09:21:33Z</dcterms:modified>
</cp:coreProperties>
</file>